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10" r:id="rId4"/>
  </p:sldMasterIdLst>
  <p:notesMasterIdLst>
    <p:notesMasterId r:id="rId19"/>
  </p:notesMasterIdLst>
  <p:handoutMasterIdLst>
    <p:handoutMasterId r:id="rId20"/>
  </p:handoutMasterIdLst>
  <p:sldIdLst>
    <p:sldId id="952" r:id="rId5"/>
    <p:sldId id="998" r:id="rId6"/>
    <p:sldId id="996" r:id="rId7"/>
    <p:sldId id="1015" r:id="rId8"/>
    <p:sldId id="1016" r:id="rId9"/>
    <p:sldId id="1018" r:id="rId10"/>
    <p:sldId id="1009" r:id="rId11"/>
    <p:sldId id="1020" r:id="rId12"/>
    <p:sldId id="1019" r:id="rId13"/>
    <p:sldId id="1021" r:id="rId14"/>
    <p:sldId id="1011" r:id="rId15"/>
    <p:sldId id="1017" r:id="rId16"/>
    <p:sldId id="1008" r:id="rId17"/>
    <p:sldId id="268" r:id="rId18"/>
  </p:sldIdLst>
  <p:sldSz cx="12192000" cy="6858000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nz, Leah" initials="JL" lastIdx="1" clrIdx="0">
    <p:extLst>
      <p:ext uri="{19B8F6BF-5375-455C-9EA6-DF929625EA0E}">
        <p15:presenceInfo xmlns:p15="http://schemas.microsoft.com/office/powerpoint/2012/main" userId="S::leah.janz@metrotransit.org::a1774303-522a-4c45-9d90-dd9943175d99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46CF"/>
    <a:srgbClr val="99D1FF"/>
    <a:srgbClr val="D6EDFF"/>
    <a:srgbClr val="003865"/>
    <a:srgbClr val="78BE21"/>
    <a:srgbClr val="000000"/>
    <a:srgbClr val="E8E8E8"/>
    <a:srgbClr val="0D0D0D"/>
    <a:srgbClr val="B20738"/>
    <a:srgbClr val="00A3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76DB0F2-D869-4513-B3A9-2F33B8AEE258}" v="51" dt="2025-09-02T13:08:17.20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85BE263C-DBD7-4A20-BB59-AAB30ACAA65A}" styleName="Medium Style 3 - 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A107856-5554-42FB-B03E-39F5DBC370BA}" styleName="Medium Style 4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850" y="6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21" Type="http://schemas.openxmlformats.org/officeDocument/2006/relationships/commentAuthors" Target="commentAuthor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presProps" Target="presProps.xml"/><Relationship Id="rId27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ellner, Julie" userId="b8ec3729-ac90-4502-b586-b71c08b7e11c" providerId="ADAL" clId="{376DB0F2-D869-4513-B3A9-2F33B8AEE258}"/>
    <pc:docChg chg="undo redo custSel addSld delSld modSld sldOrd">
      <pc:chgData name="Sellner, Julie" userId="b8ec3729-ac90-4502-b586-b71c08b7e11c" providerId="ADAL" clId="{376DB0F2-D869-4513-B3A9-2F33B8AEE258}" dt="2025-09-02T14:26:41.957" v="3338" actId="20577"/>
      <pc:docMkLst>
        <pc:docMk/>
      </pc:docMkLst>
      <pc:sldChg chg="modSp mod">
        <pc:chgData name="Sellner, Julie" userId="b8ec3729-ac90-4502-b586-b71c08b7e11c" providerId="ADAL" clId="{376DB0F2-D869-4513-B3A9-2F33B8AEE258}" dt="2025-09-01T14:47:31.583" v="3" actId="20577"/>
        <pc:sldMkLst>
          <pc:docMk/>
          <pc:sldMk cId="3151331152" sldId="952"/>
        </pc:sldMkLst>
        <pc:spChg chg="mod">
          <ac:chgData name="Sellner, Julie" userId="b8ec3729-ac90-4502-b586-b71c08b7e11c" providerId="ADAL" clId="{376DB0F2-D869-4513-B3A9-2F33B8AEE258}" dt="2025-09-01T14:47:31.583" v="3" actId="20577"/>
          <ac:spMkLst>
            <pc:docMk/>
            <pc:sldMk cId="3151331152" sldId="952"/>
            <ac:spMk id="2" creationId="{52316AF3-2D63-7043-B862-239247E68B6E}"/>
          </ac:spMkLst>
        </pc:spChg>
      </pc:sldChg>
      <pc:sldChg chg="addSp delSp modSp mod">
        <pc:chgData name="Sellner, Julie" userId="b8ec3729-ac90-4502-b586-b71c08b7e11c" providerId="ADAL" clId="{376DB0F2-D869-4513-B3A9-2F33B8AEE258}" dt="2025-09-01T20:25:30.261" v="631" actId="14861"/>
        <pc:sldMkLst>
          <pc:docMk/>
          <pc:sldMk cId="3928581759" sldId="996"/>
        </pc:sldMkLst>
        <pc:spChg chg="add del mod">
          <ac:chgData name="Sellner, Julie" userId="b8ec3729-ac90-4502-b586-b71c08b7e11c" providerId="ADAL" clId="{376DB0F2-D869-4513-B3A9-2F33B8AEE258}" dt="2025-09-01T19:27:46.906" v="32"/>
          <ac:spMkLst>
            <pc:docMk/>
            <pc:sldMk cId="3928581759" sldId="996"/>
            <ac:spMk id="4" creationId="{BD5B550E-AFA6-F422-B65F-F40C61EAFC3B}"/>
          </ac:spMkLst>
        </pc:spChg>
        <pc:spChg chg="add mod">
          <ac:chgData name="Sellner, Julie" userId="b8ec3729-ac90-4502-b586-b71c08b7e11c" providerId="ADAL" clId="{376DB0F2-D869-4513-B3A9-2F33B8AEE258}" dt="2025-09-01T20:19:33.925" v="567" actId="20577"/>
          <ac:spMkLst>
            <pc:docMk/>
            <pc:sldMk cId="3928581759" sldId="996"/>
            <ac:spMk id="7" creationId="{D8E538EB-A2FD-EDCB-76C3-81BCF9564C76}"/>
          </ac:spMkLst>
        </pc:spChg>
        <pc:graphicFrameChg chg="add mod modGraphic">
          <ac:chgData name="Sellner, Julie" userId="b8ec3729-ac90-4502-b586-b71c08b7e11c" providerId="ADAL" clId="{376DB0F2-D869-4513-B3A9-2F33B8AEE258}" dt="2025-09-01T20:25:30.261" v="631" actId="14861"/>
          <ac:graphicFrameMkLst>
            <pc:docMk/>
            <pc:sldMk cId="3928581759" sldId="996"/>
            <ac:graphicFrameMk id="6" creationId="{00FAB977-07CE-6F24-4194-C5C41AE3065C}"/>
          </ac:graphicFrameMkLst>
        </pc:graphicFrameChg>
        <pc:graphicFrameChg chg="del">
          <ac:chgData name="Sellner, Julie" userId="b8ec3729-ac90-4502-b586-b71c08b7e11c" providerId="ADAL" clId="{376DB0F2-D869-4513-B3A9-2F33B8AEE258}" dt="2025-09-01T19:27:28.675" v="31" actId="478"/>
          <ac:graphicFrameMkLst>
            <pc:docMk/>
            <pc:sldMk cId="3928581759" sldId="996"/>
            <ac:graphicFrameMk id="11" creationId="{7DA56D47-5DEC-65FB-6AA4-7013211ACA86}"/>
          </ac:graphicFrameMkLst>
        </pc:graphicFrameChg>
      </pc:sldChg>
      <pc:sldChg chg="modSp mod">
        <pc:chgData name="Sellner, Julie" userId="b8ec3729-ac90-4502-b586-b71c08b7e11c" providerId="ADAL" clId="{376DB0F2-D869-4513-B3A9-2F33B8AEE258}" dt="2025-09-02T13:51:46.846" v="2830" actId="14861"/>
        <pc:sldMkLst>
          <pc:docMk/>
          <pc:sldMk cId="945075132" sldId="1008"/>
        </pc:sldMkLst>
        <pc:spChg chg="mod">
          <ac:chgData name="Sellner, Julie" userId="b8ec3729-ac90-4502-b586-b71c08b7e11c" providerId="ADAL" clId="{376DB0F2-D869-4513-B3A9-2F33B8AEE258}" dt="2025-09-02T13:33:54.623" v="2506" actId="27636"/>
          <ac:spMkLst>
            <pc:docMk/>
            <pc:sldMk cId="945075132" sldId="1008"/>
            <ac:spMk id="2" creationId="{89542D26-A5B2-738A-8518-80031F94349C}"/>
          </ac:spMkLst>
        </pc:spChg>
        <pc:spChg chg="mod">
          <ac:chgData name="Sellner, Julie" userId="b8ec3729-ac90-4502-b586-b71c08b7e11c" providerId="ADAL" clId="{376DB0F2-D869-4513-B3A9-2F33B8AEE258}" dt="2025-09-02T13:51:46.846" v="2830" actId="14861"/>
          <ac:spMkLst>
            <pc:docMk/>
            <pc:sldMk cId="945075132" sldId="1008"/>
            <ac:spMk id="3" creationId="{10FA2E45-518C-8359-6622-F88A73A53485}"/>
          </ac:spMkLst>
        </pc:spChg>
      </pc:sldChg>
      <pc:sldChg chg="addSp delSp modSp mod">
        <pc:chgData name="Sellner, Julie" userId="b8ec3729-ac90-4502-b586-b71c08b7e11c" providerId="ADAL" clId="{376DB0F2-D869-4513-B3A9-2F33B8AEE258}" dt="2025-09-01T20:24:40.132" v="626" actId="14861"/>
        <pc:sldMkLst>
          <pc:docMk/>
          <pc:sldMk cId="667623160" sldId="1009"/>
        </pc:sldMkLst>
        <pc:spChg chg="mod">
          <ac:chgData name="Sellner, Julie" userId="b8ec3729-ac90-4502-b586-b71c08b7e11c" providerId="ADAL" clId="{376DB0F2-D869-4513-B3A9-2F33B8AEE258}" dt="2025-09-01T20:13:55.467" v="525" actId="5793"/>
          <ac:spMkLst>
            <pc:docMk/>
            <pc:sldMk cId="667623160" sldId="1009"/>
            <ac:spMk id="2" creationId="{E483515C-1C93-899E-D243-0ACA3F2DEC33}"/>
          </ac:spMkLst>
        </pc:spChg>
        <pc:spChg chg="add del mod">
          <ac:chgData name="Sellner, Julie" userId="b8ec3729-ac90-4502-b586-b71c08b7e11c" providerId="ADAL" clId="{376DB0F2-D869-4513-B3A9-2F33B8AEE258}" dt="2025-09-01T20:11:01.297" v="473"/>
          <ac:spMkLst>
            <pc:docMk/>
            <pc:sldMk cId="667623160" sldId="1009"/>
            <ac:spMk id="4" creationId="{F7B60961-3B5F-0AB1-9136-27A84A0A7074}"/>
          </ac:spMkLst>
        </pc:spChg>
        <pc:spChg chg="add del mod">
          <ac:chgData name="Sellner, Julie" userId="b8ec3729-ac90-4502-b586-b71c08b7e11c" providerId="ADAL" clId="{376DB0F2-D869-4513-B3A9-2F33B8AEE258}" dt="2025-09-01T20:15:13.502" v="527"/>
          <ac:spMkLst>
            <pc:docMk/>
            <pc:sldMk cId="667623160" sldId="1009"/>
            <ac:spMk id="9" creationId="{F2430B32-6BC3-4AEA-A2A1-7648198F7291}"/>
          </ac:spMkLst>
        </pc:spChg>
        <pc:graphicFrameChg chg="add del mod modGraphic">
          <ac:chgData name="Sellner, Julie" userId="b8ec3729-ac90-4502-b586-b71c08b7e11c" providerId="ADAL" clId="{376DB0F2-D869-4513-B3A9-2F33B8AEE258}" dt="2025-09-01T20:14:05.585" v="526" actId="478"/>
          <ac:graphicFrameMkLst>
            <pc:docMk/>
            <pc:sldMk cId="667623160" sldId="1009"/>
            <ac:graphicFrameMk id="6" creationId="{14A5C62B-5258-36FD-A58C-05259649D1C7}"/>
          </ac:graphicFrameMkLst>
        </pc:graphicFrameChg>
        <pc:graphicFrameChg chg="del">
          <ac:chgData name="Sellner, Julie" userId="b8ec3729-ac90-4502-b586-b71c08b7e11c" providerId="ADAL" clId="{376DB0F2-D869-4513-B3A9-2F33B8AEE258}" dt="2025-09-01T20:07:54.341" v="472" actId="478"/>
          <ac:graphicFrameMkLst>
            <pc:docMk/>
            <pc:sldMk cId="667623160" sldId="1009"/>
            <ac:graphicFrameMk id="8" creationId="{AA323B3D-4F87-063A-47DE-D2720A276B7A}"/>
          </ac:graphicFrameMkLst>
        </pc:graphicFrameChg>
        <pc:graphicFrameChg chg="add mod modGraphic">
          <ac:chgData name="Sellner, Julie" userId="b8ec3729-ac90-4502-b586-b71c08b7e11c" providerId="ADAL" clId="{376DB0F2-D869-4513-B3A9-2F33B8AEE258}" dt="2025-09-01T20:24:18.211" v="623" actId="14861"/>
          <ac:graphicFrameMkLst>
            <pc:docMk/>
            <pc:sldMk cId="667623160" sldId="1009"/>
            <ac:graphicFrameMk id="10" creationId="{A71DE52F-566C-DD2B-E5A1-5B1530D02327}"/>
          </ac:graphicFrameMkLst>
        </pc:graphicFrameChg>
        <pc:graphicFrameChg chg="add mod modGraphic">
          <ac:chgData name="Sellner, Julie" userId="b8ec3729-ac90-4502-b586-b71c08b7e11c" providerId="ADAL" clId="{376DB0F2-D869-4513-B3A9-2F33B8AEE258}" dt="2025-09-01T20:24:34.073" v="625" actId="14861"/>
          <ac:graphicFrameMkLst>
            <pc:docMk/>
            <pc:sldMk cId="667623160" sldId="1009"/>
            <ac:graphicFrameMk id="11" creationId="{CC1D155E-0D40-4DF0-7F70-CB6B715A6A1F}"/>
          </ac:graphicFrameMkLst>
        </pc:graphicFrameChg>
        <pc:graphicFrameChg chg="add mod modGraphic">
          <ac:chgData name="Sellner, Julie" userId="b8ec3729-ac90-4502-b586-b71c08b7e11c" providerId="ADAL" clId="{376DB0F2-D869-4513-B3A9-2F33B8AEE258}" dt="2025-09-01T20:24:40.132" v="626" actId="14861"/>
          <ac:graphicFrameMkLst>
            <pc:docMk/>
            <pc:sldMk cId="667623160" sldId="1009"/>
            <ac:graphicFrameMk id="12" creationId="{4F2F803B-D7F1-6838-EFBC-E0276FBD4544}"/>
          </ac:graphicFrameMkLst>
        </pc:graphicFrameChg>
      </pc:sldChg>
      <pc:sldChg chg="del">
        <pc:chgData name="Sellner, Julie" userId="b8ec3729-ac90-4502-b586-b71c08b7e11c" providerId="ADAL" clId="{376DB0F2-D869-4513-B3A9-2F33B8AEE258}" dt="2025-09-01T20:35:25.188" v="693" actId="47"/>
        <pc:sldMkLst>
          <pc:docMk/>
          <pc:sldMk cId="2013612619" sldId="1010"/>
        </pc:sldMkLst>
      </pc:sldChg>
      <pc:sldChg chg="addSp modSp mod ord">
        <pc:chgData name="Sellner, Julie" userId="b8ec3729-ac90-4502-b586-b71c08b7e11c" providerId="ADAL" clId="{376DB0F2-D869-4513-B3A9-2F33B8AEE258}" dt="2025-09-02T12:19:11.921" v="941" actId="1076"/>
        <pc:sldMkLst>
          <pc:docMk/>
          <pc:sldMk cId="601306379" sldId="1011"/>
        </pc:sldMkLst>
        <pc:spChg chg="mod">
          <ac:chgData name="Sellner, Julie" userId="b8ec3729-ac90-4502-b586-b71c08b7e11c" providerId="ADAL" clId="{376DB0F2-D869-4513-B3A9-2F33B8AEE258}" dt="2025-09-02T12:18:45.842" v="939" actId="20577"/>
          <ac:spMkLst>
            <pc:docMk/>
            <pc:sldMk cId="601306379" sldId="1011"/>
            <ac:spMk id="2" creationId="{5A3D02D6-FB4F-0B53-EA78-A1D6D92DA76C}"/>
          </ac:spMkLst>
        </pc:spChg>
        <pc:spChg chg="add mod">
          <ac:chgData name="Sellner, Julie" userId="b8ec3729-ac90-4502-b586-b71c08b7e11c" providerId="ADAL" clId="{376DB0F2-D869-4513-B3A9-2F33B8AEE258}" dt="2025-09-02T12:19:11.921" v="941" actId="1076"/>
          <ac:spMkLst>
            <pc:docMk/>
            <pc:sldMk cId="601306379" sldId="1011"/>
            <ac:spMk id="3" creationId="{9D6E11AE-7A73-9F26-9749-778BA0E44E4C}"/>
          </ac:spMkLst>
        </pc:spChg>
      </pc:sldChg>
      <pc:sldChg chg="del">
        <pc:chgData name="Sellner, Julie" userId="b8ec3729-ac90-4502-b586-b71c08b7e11c" providerId="ADAL" clId="{376DB0F2-D869-4513-B3A9-2F33B8AEE258}" dt="2025-09-01T19:46:36.528" v="144" actId="2696"/>
        <pc:sldMkLst>
          <pc:docMk/>
          <pc:sldMk cId="3354888735" sldId="1012"/>
        </pc:sldMkLst>
      </pc:sldChg>
      <pc:sldChg chg="del">
        <pc:chgData name="Sellner, Julie" userId="b8ec3729-ac90-4502-b586-b71c08b7e11c" providerId="ADAL" clId="{376DB0F2-D869-4513-B3A9-2F33B8AEE258}" dt="2025-09-01T20:26:11.255" v="632" actId="47"/>
        <pc:sldMkLst>
          <pc:docMk/>
          <pc:sldMk cId="2430985932" sldId="1013"/>
        </pc:sldMkLst>
      </pc:sldChg>
      <pc:sldChg chg="del">
        <pc:chgData name="Sellner, Julie" userId="b8ec3729-ac90-4502-b586-b71c08b7e11c" providerId="ADAL" clId="{376DB0F2-D869-4513-B3A9-2F33B8AEE258}" dt="2025-09-01T20:35:26.505" v="694" actId="47"/>
        <pc:sldMkLst>
          <pc:docMk/>
          <pc:sldMk cId="486192117" sldId="1014"/>
        </pc:sldMkLst>
      </pc:sldChg>
      <pc:sldChg chg="addSp delSp modSp add mod">
        <pc:chgData name="Sellner, Julie" userId="b8ec3729-ac90-4502-b586-b71c08b7e11c" providerId="ADAL" clId="{376DB0F2-D869-4513-B3A9-2F33B8AEE258}" dt="2025-09-01T20:25:17.582" v="630" actId="14861"/>
        <pc:sldMkLst>
          <pc:docMk/>
          <pc:sldMk cId="635292690" sldId="1015"/>
        </pc:sldMkLst>
        <pc:spChg chg="mod">
          <ac:chgData name="Sellner, Julie" userId="b8ec3729-ac90-4502-b586-b71c08b7e11c" providerId="ADAL" clId="{376DB0F2-D869-4513-B3A9-2F33B8AEE258}" dt="2025-09-01T19:41:38.334" v="107" actId="20577"/>
          <ac:spMkLst>
            <pc:docMk/>
            <pc:sldMk cId="635292690" sldId="1015"/>
            <ac:spMk id="2" creationId="{1E1DB2D5-59C6-C1CF-3BC1-84810C75ECBE}"/>
          </ac:spMkLst>
        </pc:spChg>
        <pc:spChg chg="add del mod">
          <ac:chgData name="Sellner, Julie" userId="b8ec3729-ac90-4502-b586-b71c08b7e11c" providerId="ADAL" clId="{376DB0F2-D869-4513-B3A9-2F33B8AEE258}" dt="2025-09-01T19:37:23.482" v="47"/>
          <ac:spMkLst>
            <pc:docMk/>
            <pc:sldMk cId="635292690" sldId="1015"/>
            <ac:spMk id="4" creationId="{3564AC6E-0DD5-1101-5E30-E0101D36D7DE}"/>
          </ac:spMkLst>
        </pc:spChg>
        <pc:graphicFrameChg chg="add mod modGraphic">
          <ac:chgData name="Sellner, Julie" userId="b8ec3729-ac90-4502-b586-b71c08b7e11c" providerId="ADAL" clId="{376DB0F2-D869-4513-B3A9-2F33B8AEE258}" dt="2025-09-01T20:25:12.420" v="629" actId="14861"/>
          <ac:graphicFrameMkLst>
            <pc:docMk/>
            <pc:sldMk cId="635292690" sldId="1015"/>
            <ac:graphicFrameMk id="6" creationId="{88BD26E0-44DF-6DE5-2DF4-505F3E50EDCE}"/>
          </ac:graphicFrameMkLst>
        </pc:graphicFrameChg>
        <pc:graphicFrameChg chg="add del mod modGraphic">
          <ac:chgData name="Sellner, Julie" userId="b8ec3729-ac90-4502-b586-b71c08b7e11c" providerId="ADAL" clId="{376DB0F2-D869-4513-B3A9-2F33B8AEE258}" dt="2025-09-01T20:25:17.582" v="630" actId="14861"/>
          <ac:graphicFrameMkLst>
            <pc:docMk/>
            <pc:sldMk cId="635292690" sldId="1015"/>
            <ac:graphicFrameMk id="7" creationId="{C60B23C7-DF15-A080-0F79-80010A748AE5}"/>
          </ac:graphicFrameMkLst>
        </pc:graphicFrameChg>
        <pc:graphicFrameChg chg="del">
          <ac:chgData name="Sellner, Julie" userId="b8ec3729-ac90-4502-b586-b71c08b7e11c" providerId="ADAL" clId="{376DB0F2-D869-4513-B3A9-2F33B8AEE258}" dt="2025-09-01T19:37:10.307" v="46" actId="478"/>
          <ac:graphicFrameMkLst>
            <pc:docMk/>
            <pc:sldMk cId="635292690" sldId="1015"/>
            <ac:graphicFrameMk id="11" creationId="{2ABF305E-5E3A-7D84-6A22-B24FFD2FCAAC}"/>
          </ac:graphicFrameMkLst>
        </pc:graphicFrameChg>
      </pc:sldChg>
      <pc:sldChg chg="addSp delSp modSp add del mod">
        <pc:chgData name="Sellner, Julie" userId="b8ec3729-ac90-4502-b586-b71c08b7e11c" providerId="ADAL" clId="{376DB0F2-D869-4513-B3A9-2F33B8AEE258}" dt="2025-09-01T19:51:32.912" v="217" actId="47"/>
        <pc:sldMkLst>
          <pc:docMk/>
          <pc:sldMk cId="1537740910" sldId="1016"/>
        </pc:sldMkLst>
        <pc:spChg chg="mod">
          <ac:chgData name="Sellner, Julie" userId="b8ec3729-ac90-4502-b586-b71c08b7e11c" providerId="ADAL" clId="{376DB0F2-D869-4513-B3A9-2F33B8AEE258}" dt="2025-09-01T19:51:18.907" v="216" actId="14100"/>
          <ac:spMkLst>
            <pc:docMk/>
            <pc:sldMk cId="1537740910" sldId="1016"/>
            <ac:spMk id="2" creationId="{E2D25092-1B2F-4E12-CABC-F5632AAB5B54}"/>
          </ac:spMkLst>
        </pc:spChg>
        <pc:spChg chg="add mod">
          <ac:chgData name="Sellner, Julie" userId="b8ec3729-ac90-4502-b586-b71c08b7e11c" providerId="ADAL" clId="{376DB0F2-D869-4513-B3A9-2F33B8AEE258}" dt="2025-09-01T19:51:01.887" v="214" actId="478"/>
          <ac:spMkLst>
            <pc:docMk/>
            <pc:sldMk cId="1537740910" sldId="1016"/>
            <ac:spMk id="4" creationId="{A42B9056-DAB5-4DC1-F405-85C98C48195C}"/>
          </ac:spMkLst>
        </pc:spChg>
        <pc:graphicFrameChg chg="del">
          <ac:chgData name="Sellner, Julie" userId="b8ec3729-ac90-4502-b586-b71c08b7e11c" providerId="ADAL" clId="{376DB0F2-D869-4513-B3A9-2F33B8AEE258}" dt="2025-09-01T19:51:01.887" v="214" actId="478"/>
          <ac:graphicFrameMkLst>
            <pc:docMk/>
            <pc:sldMk cId="1537740910" sldId="1016"/>
            <ac:graphicFrameMk id="6" creationId="{6C17A1F3-4751-57FA-810C-E3395F1B58C7}"/>
          </ac:graphicFrameMkLst>
        </pc:graphicFrameChg>
        <pc:graphicFrameChg chg="del">
          <ac:chgData name="Sellner, Julie" userId="b8ec3729-ac90-4502-b586-b71c08b7e11c" providerId="ADAL" clId="{376DB0F2-D869-4513-B3A9-2F33B8AEE258}" dt="2025-09-01T19:48:30.496" v="168" actId="478"/>
          <ac:graphicFrameMkLst>
            <pc:docMk/>
            <pc:sldMk cId="1537740910" sldId="1016"/>
            <ac:graphicFrameMk id="7" creationId="{8606CA33-36DF-4B4B-C750-4037743FCD02}"/>
          </ac:graphicFrameMkLst>
        </pc:graphicFrameChg>
      </pc:sldChg>
      <pc:sldChg chg="addSp delSp modSp add mod">
        <pc:chgData name="Sellner, Julie" userId="b8ec3729-ac90-4502-b586-b71c08b7e11c" providerId="ADAL" clId="{376DB0F2-D869-4513-B3A9-2F33B8AEE258}" dt="2025-09-02T14:25:25.501" v="3328" actId="1076"/>
        <pc:sldMkLst>
          <pc:docMk/>
          <pc:sldMk cId="3585466689" sldId="1016"/>
        </pc:sldMkLst>
        <pc:spChg chg="mod">
          <ac:chgData name="Sellner, Julie" userId="b8ec3729-ac90-4502-b586-b71c08b7e11c" providerId="ADAL" clId="{376DB0F2-D869-4513-B3A9-2F33B8AEE258}" dt="2025-09-01T20:01:54.280" v="316" actId="20577"/>
          <ac:spMkLst>
            <pc:docMk/>
            <pc:sldMk cId="3585466689" sldId="1016"/>
            <ac:spMk id="2" creationId="{15A780AE-3AA7-36F7-1ED1-FD863DAFBA9A}"/>
          </ac:spMkLst>
        </pc:spChg>
        <pc:spChg chg="add del mod">
          <ac:chgData name="Sellner, Julie" userId="b8ec3729-ac90-4502-b586-b71c08b7e11c" providerId="ADAL" clId="{376DB0F2-D869-4513-B3A9-2F33B8AEE258}" dt="2025-09-01T19:55:56.149" v="221"/>
          <ac:spMkLst>
            <pc:docMk/>
            <pc:sldMk cId="3585466689" sldId="1016"/>
            <ac:spMk id="4" creationId="{F7F48637-C183-B8F0-9EA3-F263FDB1366C}"/>
          </ac:spMkLst>
        </pc:spChg>
        <pc:spChg chg="add mod">
          <ac:chgData name="Sellner, Julie" userId="b8ec3729-ac90-4502-b586-b71c08b7e11c" providerId="ADAL" clId="{376DB0F2-D869-4513-B3A9-2F33B8AEE258}" dt="2025-09-02T14:25:25.501" v="3328" actId="1076"/>
          <ac:spMkLst>
            <pc:docMk/>
            <pc:sldMk cId="3585466689" sldId="1016"/>
            <ac:spMk id="9" creationId="{1372526A-A458-3F21-3A61-36B81D1F246C}"/>
          </ac:spMkLst>
        </pc:spChg>
        <pc:graphicFrameChg chg="del">
          <ac:chgData name="Sellner, Julie" userId="b8ec3729-ac90-4502-b586-b71c08b7e11c" providerId="ADAL" clId="{376DB0F2-D869-4513-B3A9-2F33B8AEE258}" dt="2025-09-01T19:51:52.776" v="220" actId="478"/>
          <ac:graphicFrameMkLst>
            <pc:docMk/>
            <pc:sldMk cId="3585466689" sldId="1016"/>
            <ac:graphicFrameMk id="6" creationId="{55A45E68-C64E-E0DA-27EE-12C1C1CC1B26}"/>
          </ac:graphicFrameMkLst>
        </pc:graphicFrameChg>
        <pc:graphicFrameChg chg="del">
          <ac:chgData name="Sellner, Julie" userId="b8ec3729-ac90-4502-b586-b71c08b7e11c" providerId="ADAL" clId="{376DB0F2-D869-4513-B3A9-2F33B8AEE258}" dt="2025-09-01T19:51:48.084" v="219" actId="478"/>
          <ac:graphicFrameMkLst>
            <pc:docMk/>
            <pc:sldMk cId="3585466689" sldId="1016"/>
            <ac:graphicFrameMk id="7" creationId="{2A5C30CF-35E6-C72F-A361-796F0A911672}"/>
          </ac:graphicFrameMkLst>
        </pc:graphicFrameChg>
        <pc:graphicFrameChg chg="add mod modGraphic">
          <ac:chgData name="Sellner, Julie" userId="b8ec3729-ac90-4502-b586-b71c08b7e11c" providerId="ADAL" clId="{376DB0F2-D869-4513-B3A9-2F33B8AEE258}" dt="2025-09-02T14:24:37.462" v="3316" actId="1076"/>
          <ac:graphicFrameMkLst>
            <pc:docMk/>
            <pc:sldMk cId="3585466689" sldId="1016"/>
            <ac:graphicFrameMk id="8" creationId="{17AD2360-8ECA-F865-6F0B-0D6E1EC236F5}"/>
          </ac:graphicFrameMkLst>
        </pc:graphicFrameChg>
      </pc:sldChg>
      <pc:sldChg chg="modSp add mod">
        <pc:chgData name="Sellner, Julie" userId="b8ec3729-ac90-4502-b586-b71c08b7e11c" providerId="ADAL" clId="{376DB0F2-D869-4513-B3A9-2F33B8AEE258}" dt="2025-09-02T14:26:41.957" v="3338" actId="20577"/>
        <pc:sldMkLst>
          <pc:docMk/>
          <pc:sldMk cId="2007232710" sldId="1017"/>
        </pc:sldMkLst>
        <pc:spChg chg="mod">
          <ac:chgData name="Sellner, Julie" userId="b8ec3729-ac90-4502-b586-b71c08b7e11c" providerId="ADAL" clId="{376DB0F2-D869-4513-B3A9-2F33B8AEE258}" dt="2025-09-01T19:58:12.138" v="305" actId="20577"/>
          <ac:spMkLst>
            <pc:docMk/>
            <pc:sldMk cId="2007232710" sldId="1017"/>
            <ac:spMk id="2" creationId="{460DB891-8247-D178-BD03-C91DF45B8A90}"/>
          </ac:spMkLst>
        </pc:spChg>
        <pc:spChg chg="mod">
          <ac:chgData name="Sellner, Julie" userId="b8ec3729-ac90-4502-b586-b71c08b7e11c" providerId="ADAL" clId="{376DB0F2-D869-4513-B3A9-2F33B8AEE258}" dt="2025-09-02T14:26:41.957" v="3338" actId="20577"/>
          <ac:spMkLst>
            <pc:docMk/>
            <pc:sldMk cId="2007232710" sldId="1017"/>
            <ac:spMk id="3" creationId="{EAA366D6-ECD7-7C22-D88F-CCB856FE0D3A}"/>
          </ac:spMkLst>
        </pc:spChg>
      </pc:sldChg>
      <pc:sldChg chg="addSp modSp add mod ord">
        <pc:chgData name="Sellner, Julie" userId="b8ec3729-ac90-4502-b586-b71c08b7e11c" providerId="ADAL" clId="{376DB0F2-D869-4513-B3A9-2F33B8AEE258}" dt="2025-09-02T14:23:10.399" v="3310" actId="20577"/>
        <pc:sldMkLst>
          <pc:docMk/>
          <pc:sldMk cId="729634135" sldId="1018"/>
        </pc:sldMkLst>
        <pc:spChg chg="add mod">
          <ac:chgData name="Sellner, Julie" userId="b8ec3729-ac90-4502-b586-b71c08b7e11c" providerId="ADAL" clId="{376DB0F2-D869-4513-B3A9-2F33B8AEE258}" dt="2025-09-02T14:23:10.399" v="3310" actId="20577"/>
          <ac:spMkLst>
            <pc:docMk/>
            <pc:sldMk cId="729634135" sldId="1018"/>
            <ac:spMk id="3" creationId="{25CBBA79-A414-A477-85A9-52F5F482E6B5}"/>
          </ac:spMkLst>
        </pc:spChg>
        <pc:graphicFrameChg chg="mod">
          <ac:chgData name="Sellner, Julie" userId="b8ec3729-ac90-4502-b586-b71c08b7e11c" providerId="ADAL" clId="{376DB0F2-D869-4513-B3A9-2F33B8AEE258}" dt="2025-09-01T20:24:58.874" v="627" actId="14861"/>
          <ac:graphicFrameMkLst>
            <pc:docMk/>
            <pc:sldMk cId="729634135" sldId="1018"/>
            <ac:graphicFrameMk id="6" creationId="{BF2CCE8D-457E-6A52-C6A2-22C37C4000F7}"/>
          </ac:graphicFrameMkLst>
        </pc:graphicFrameChg>
      </pc:sldChg>
      <pc:sldChg chg="new del">
        <pc:chgData name="Sellner, Julie" userId="b8ec3729-ac90-4502-b586-b71c08b7e11c" providerId="ADAL" clId="{376DB0F2-D869-4513-B3A9-2F33B8AEE258}" dt="2025-09-01T20:11:43.714" v="479" actId="47"/>
        <pc:sldMkLst>
          <pc:docMk/>
          <pc:sldMk cId="2392071439" sldId="1018"/>
        </pc:sldMkLst>
      </pc:sldChg>
      <pc:sldChg chg="modSp add del mod">
        <pc:chgData name="Sellner, Julie" userId="b8ec3729-ac90-4502-b586-b71c08b7e11c" providerId="ADAL" clId="{376DB0F2-D869-4513-B3A9-2F33B8AEE258}" dt="2025-09-01T20:13:25.531" v="513"/>
        <pc:sldMkLst>
          <pc:docMk/>
          <pc:sldMk cId="3212308903" sldId="1018"/>
        </pc:sldMkLst>
        <pc:graphicFrameChg chg="mod modGraphic">
          <ac:chgData name="Sellner, Julie" userId="b8ec3729-ac90-4502-b586-b71c08b7e11c" providerId="ADAL" clId="{376DB0F2-D869-4513-B3A9-2F33B8AEE258}" dt="2025-09-01T20:13:24.639" v="511" actId="255"/>
          <ac:graphicFrameMkLst>
            <pc:docMk/>
            <pc:sldMk cId="3212308903" sldId="1018"/>
            <ac:graphicFrameMk id="6" creationId="{6C33A491-527C-7FB5-F794-457ACF11797A}"/>
          </ac:graphicFrameMkLst>
        </pc:graphicFrameChg>
      </pc:sldChg>
      <pc:sldChg chg="addSp delSp modSp add mod">
        <pc:chgData name="Sellner, Julie" userId="b8ec3729-ac90-4502-b586-b71c08b7e11c" providerId="ADAL" clId="{376DB0F2-D869-4513-B3A9-2F33B8AEE258}" dt="2025-09-01T20:43:03.522" v="872" actId="14861"/>
        <pc:sldMkLst>
          <pc:docMk/>
          <pc:sldMk cId="2391901544" sldId="1019"/>
        </pc:sldMkLst>
        <pc:spChg chg="mod">
          <ac:chgData name="Sellner, Julie" userId="b8ec3729-ac90-4502-b586-b71c08b7e11c" providerId="ADAL" clId="{376DB0F2-D869-4513-B3A9-2F33B8AEE258}" dt="2025-09-01T20:33:50.465" v="684" actId="20577"/>
          <ac:spMkLst>
            <pc:docMk/>
            <pc:sldMk cId="2391901544" sldId="1019"/>
            <ac:spMk id="2" creationId="{86ABFB17-4CB6-A2AB-D1B8-1B73380B7F4C}"/>
          </ac:spMkLst>
        </pc:spChg>
        <pc:spChg chg="add del mod">
          <ac:chgData name="Sellner, Julie" userId="b8ec3729-ac90-4502-b586-b71c08b7e11c" providerId="ADAL" clId="{376DB0F2-D869-4513-B3A9-2F33B8AEE258}" dt="2025-09-01T20:34:16.251" v="686"/>
          <ac:spMkLst>
            <pc:docMk/>
            <pc:sldMk cId="2391901544" sldId="1019"/>
            <ac:spMk id="4" creationId="{B99464E9-9AE2-24DF-3824-9B02F0B113A6}"/>
          </ac:spMkLst>
        </pc:spChg>
        <pc:spChg chg="add mod">
          <ac:chgData name="Sellner, Julie" userId="b8ec3729-ac90-4502-b586-b71c08b7e11c" providerId="ADAL" clId="{376DB0F2-D869-4513-B3A9-2F33B8AEE258}" dt="2025-09-01T20:35:12.758" v="692" actId="20577"/>
          <ac:spMkLst>
            <pc:docMk/>
            <pc:sldMk cId="2391901544" sldId="1019"/>
            <ac:spMk id="7" creationId="{D6295532-AAC6-F629-A435-56AB5B6A15E0}"/>
          </ac:spMkLst>
        </pc:spChg>
        <pc:graphicFrameChg chg="add mod modGraphic">
          <ac:chgData name="Sellner, Julie" userId="b8ec3729-ac90-4502-b586-b71c08b7e11c" providerId="ADAL" clId="{376DB0F2-D869-4513-B3A9-2F33B8AEE258}" dt="2025-09-01T20:43:03.522" v="872" actId="14861"/>
          <ac:graphicFrameMkLst>
            <pc:docMk/>
            <pc:sldMk cId="2391901544" sldId="1019"/>
            <ac:graphicFrameMk id="6" creationId="{99EB0CE0-1EA7-6C30-2C62-432C6E4B0715}"/>
          </ac:graphicFrameMkLst>
        </pc:graphicFrameChg>
        <pc:graphicFrameChg chg="del">
          <ac:chgData name="Sellner, Julie" userId="b8ec3729-ac90-4502-b586-b71c08b7e11c" providerId="ADAL" clId="{376DB0F2-D869-4513-B3A9-2F33B8AEE258}" dt="2025-09-01T20:34:02.831" v="685" actId="478"/>
          <ac:graphicFrameMkLst>
            <pc:docMk/>
            <pc:sldMk cId="2391901544" sldId="1019"/>
            <ac:graphicFrameMk id="11" creationId="{8F38CC76-2E8D-DEB3-C1EE-DFE7A97F3A3E}"/>
          </ac:graphicFrameMkLst>
        </pc:graphicFrameChg>
      </pc:sldChg>
      <pc:sldChg chg="add del">
        <pc:chgData name="Sellner, Julie" userId="b8ec3729-ac90-4502-b586-b71c08b7e11c" providerId="ADAL" clId="{376DB0F2-D869-4513-B3A9-2F33B8AEE258}" dt="2025-09-01T20:13:25.151" v="512"/>
        <pc:sldMkLst>
          <pc:docMk/>
          <pc:sldMk cId="2917097341" sldId="1019"/>
        </pc:sldMkLst>
      </pc:sldChg>
      <pc:sldChg chg="addSp delSp modSp add mod ord">
        <pc:chgData name="Sellner, Julie" userId="b8ec3729-ac90-4502-b586-b71c08b7e11c" providerId="ADAL" clId="{376DB0F2-D869-4513-B3A9-2F33B8AEE258}" dt="2025-09-02T14:22:46.692" v="3306" actId="13926"/>
        <pc:sldMkLst>
          <pc:docMk/>
          <pc:sldMk cId="3155524341" sldId="1020"/>
        </pc:sldMkLst>
        <pc:spChg chg="mod">
          <ac:chgData name="Sellner, Julie" userId="b8ec3729-ac90-4502-b586-b71c08b7e11c" providerId="ADAL" clId="{376DB0F2-D869-4513-B3A9-2F33B8AEE258}" dt="2025-09-02T14:22:46.692" v="3306" actId="13926"/>
          <ac:spMkLst>
            <pc:docMk/>
            <pc:sldMk cId="3155524341" sldId="1020"/>
            <ac:spMk id="2" creationId="{E60CC3E1-86B3-CBE9-154F-8C0214295CA8}"/>
          </ac:spMkLst>
        </pc:spChg>
        <pc:spChg chg="del">
          <ac:chgData name="Sellner, Julie" userId="b8ec3729-ac90-4502-b586-b71c08b7e11c" providerId="ADAL" clId="{376DB0F2-D869-4513-B3A9-2F33B8AEE258}" dt="2025-09-01T20:31:57.915" v="665" actId="478"/>
          <ac:spMkLst>
            <pc:docMk/>
            <pc:sldMk cId="3155524341" sldId="1020"/>
            <ac:spMk id="3" creationId="{D8574800-19E6-E1E8-52A8-CD421C8845F7}"/>
          </ac:spMkLst>
        </pc:spChg>
        <pc:spChg chg="add del mod">
          <ac:chgData name="Sellner, Julie" userId="b8ec3729-ac90-4502-b586-b71c08b7e11c" providerId="ADAL" clId="{376DB0F2-D869-4513-B3A9-2F33B8AEE258}" dt="2025-09-01T20:32:08.260" v="667"/>
          <ac:spMkLst>
            <pc:docMk/>
            <pc:sldMk cId="3155524341" sldId="1020"/>
            <ac:spMk id="7" creationId="{A05A8CE3-1F67-241E-55EF-EFE718A758F9}"/>
          </ac:spMkLst>
        </pc:spChg>
        <pc:spChg chg="add mod">
          <ac:chgData name="Sellner, Julie" userId="b8ec3729-ac90-4502-b586-b71c08b7e11c" providerId="ADAL" clId="{376DB0F2-D869-4513-B3A9-2F33B8AEE258}" dt="2025-09-01T20:32:54.636" v="683" actId="20577"/>
          <ac:spMkLst>
            <pc:docMk/>
            <pc:sldMk cId="3155524341" sldId="1020"/>
            <ac:spMk id="9" creationId="{C1726FC0-0A5E-8B76-7147-E970A9D87CD5}"/>
          </ac:spMkLst>
        </pc:spChg>
        <pc:graphicFrameChg chg="del">
          <ac:chgData name="Sellner, Julie" userId="b8ec3729-ac90-4502-b586-b71c08b7e11c" providerId="ADAL" clId="{376DB0F2-D869-4513-B3A9-2F33B8AEE258}" dt="2025-09-01T20:32:00.851" v="666" actId="478"/>
          <ac:graphicFrameMkLst>
            <pc:docMk/>
            <pc:sldMk cId="3155524341" sldId="1020"/>
            <ac:graphicFrameMk id="6" creationId="{B38F1BA2-07BC-653B-B746-5B4931F65C98}"/>
          </ac:graphicFrameMkLst>
        </pc:graphicFrameChg>
        <pc:graphicFrameChg chg="add mod modGraphic">
          <ac:chgData name="Sellner, Julie" userId="b8ec3729-ac90-4502-b586-b71c08b7e11c" providerId="ADAL" clId="{376DB0F2-D869-4513-B3A9-2F33B8AEE258}" dt="2025-09-02T14:22:40.119" v="3305" actId="20577"/>
          <ac:graphicFrameMkLst>
            <pc:docMk/>
            <pc:sldMk cId="3155524341" sldId="1020"/>
            <ac:graphicFrameMk id="8" creationId="{F919B5F3-7414-4342-FE9E-A139755CCEF6}"/>
          </ac:graphicFrameMkLst>
        </pc:graphicFrameChg>
      </pc:sldChg>
      <pc:sldChg chg="addSp delSp modSp add mod">
        <pc:chgData name="Sellner, Julie" userId="b8ec3729-ac90-4502-b586-b71c08b7e11c" providerId="ADAL" clId="{376DB0F2-D869-4513-B3A9-2F33B8AEE258}" dt="2025-09-02T14:07:44.318" v="2999" actId="207"/>
        <pc:sldMkLst>
          <pc:docMk/>
          <pc:sldMk cId="4037832844" sldId="1021"/>
        </pc:sldMkLst>
        <pc:spChg chg="mod">
          <ac:chgData name="Sellner, Julie" userId="b8ec3729-ac90-4502-b586-b71c08b7e11c" providerId="ADAL" clId="{376DB0F2-D869-4513-B3A9-2F33B8AEE258}" dt="2025-09-01T20:42:16.710" v="867" actId="20577"/>
          <ac:spMkLst>
            <pc:docMk/>
            <pc:sldMk cId="4037832844" sldId="1021"/>
            <ac:spMk id="2" creationId="{CF187066-1CBA-B880-A5F1-139F4D695330}"/>
          </ac:spMkLst>
        </pc:spChg>
        <pc:spChg chg="add del mod">
          <ac:chgData name="Sellner, Julie" userId="b8ec3729-ac90-4502-b586-b71c08b7e11c" providerId="ADAL" clId="{376DB0F2-D869-4513-B3A9-2F33B8AEE258}" dt="2025-09-01T20:43:24.614" v="873"/>
          <ac:spMkLst>
            <pc:docMk/>
            <pc:sldMk cId="4037832844" sldId="1021"/>
            <ac:spMk id="4" creationId="{58ED22D1-3C70-FA3E-D0E1-234CFD292E88}"/>
          </ac:spMkLst>
        </pc:spChg>
        <pc:spChg chg="add del">
          <ac:chgData name="Sellner, Julie" userId="b8ec3729-ac90-4502-b586-b71c08b7e11c" providerId="ADAL" clId="{376DB0F2-D869-4513-B3A9-2F33B8AEE258}" dt="2025-09-01T20:42:21.904" v="869" actId="478"/>
          <ac:spMkLst>
            <pc:docMk/>
            <pc:sldMk cId="4037832844" sldId="1021"/>
            <ac:spMk id="7" creationId="{124392EB-9FC4-AAA8-520E-3FF25B4F4754}"/>
          </ac:spMkLst>
        </pc:spChg>
        <pc:spChg chg="add mod">
          <ac:chgData name="Sellner, Julie" userId="b8ec3729-ac90-4502-b586-b71c08b7e11c" providerId="ADAL" clId="{376DB0F2-D869-4513-B3A9-2F33B8AEE258}" dt="2025-09-01T20:44:35.390" v="890" actId="20577"/>
          <ac:spMkLst>
            <pc:docMk/>
            <pc:sldMk cId="4037832844" sldId="1021"/>
            <ac:spMk id="9" creationId="{5E0A188C-735C-975B-8253-FE9186E494ED}"/>
          </ac:spMkLst>
        </pc:spChg>
        <pc:graphicFrameChg chg="del">
          <ac:chgData name="Sellner, Julie" userId="b8ec3729-ac90-4502-b586-b71c08b7e11c" providerId="ADAL" clId="{376DB0F2-D869-4513-B3A9-2F33B8AEE258}" dt="2025-09-01T20:42:31.796" v="870" actId="478"/>
          <ac:graphicFrameMkLst>
            <pc:docMk/>
            <pc:sldMk cId="4037832844" sldId="1021"/>
            <ac:graphicFrameMk id="6" creationId="{8C127B04-2FE1-521E-04D4-8267B3F70847}"/>
          </ac:graphicFrameMkLst>
        </pc:graphicFrameChg>
        <pc:graphicFrameChg chg="add mod modGraphic">
          <ac:chgData name="Sellner, Julie" userId="b8ec3729-ac90-4502-b586-b71c08b7e11c" providerId="ADAL" clId="{376DB0F2-D869-4513-B3A9-2F33B8AEE258}" dt="2025-09-02T14:07:44.318" v="2999" actId="207"/>
          <ac:graphicFrameMkLst>
            <pc:docMk/>
            <pc:sldMk cId="4037832844" sldId="1021"/>
            <ac:graphicFrameMk id="8" creationId="{04D69224-BFAE-3C5C-0B63-B35243CDEB65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F2A04DE5-F1A9-4D45-BF54-BEFDBA739CA2}" type="datetimeFigureOut">
              <a:rPr lang="en-US" smtClean="0">
                <a:latin typeface="Calibri" panose="020F0502020204030204" pitchFamily="34" charset="0"/>
              </a:rPr>
              <a:t>9/1/2025</a:t>
            </a:fld>
            <a:endParaRPr lang="en-US">
              <a:latin typeface="Calibri" panose="020F0502020204030204" pitchFamily="34" charset="0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>
              <a:latin typeface="Calibri" panose="020F050202020403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3886E1E-70B3-41D2-AD41-BEE4979EC759}" type="slidenum">
              <a:rPr lang="en-US" smtClean="0">
                <a:latin typeface="Calibri" panose="020F0502020204030204" pitchFamily="34" charset="0"/>
              </a:rPr>
              <a:t>‹#›</a:t>
            </a:fld>
            <a:endParaRPr lang="en-US"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56611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>
                <a:latin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A50CD39D-89B0-4C68-805A-35C75A7C20C8}" type="datetimeFigureOut">
              <a:rPr lang="en-US" smtClean="0"/>
              <a:pPr/>
              <a:t>9/1/2025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17550" y="1162050"/>
            <a:ext cx="5575300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>
                <a:latin typeface="Calibri" panose="020F0502020204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>
                <a:latin typeface="Calibri" panose="020F0502020204030204" pitchFamily="34" charset="0"/>
              </a:defRPr>
            </a:lvl1pPr>
          </a:lstStyle>
          <a:p>
            <a:fld id="{F9F08466-AEA7-4FC0-9459-6A32F61DA29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786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alibri" panose="020F050202020403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048078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DA2BE7-FEC6-2883-26FE-D139FEE683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4FC0DB42-8239-C2A9-7DC8-4F43E30321F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E30F55-167F-3C39-7A5D-639E2720A8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C06A5FC-0412-1AF1-8FBA-D1C7839BF8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24178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52601CE-4F35-3A76-91E0-DE827961C5A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7529315-EE93-F952-D7D4-92BE266148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00E127E-AD1D-CCC3-E8A8-7102B8F01FA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38EBC5D-2340-CD34-701C-4BB2BE3408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60020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70082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>
              <a:latin typeface="+mn-lt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07989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11347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F0DCCE-CFF3-2299-2BBD-4C2EF85443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9B681F-3D87-BDD9-D449-84579AEF1E6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EA85DABF-7BED-290F-BAE8-B471873E47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331F79-F63D-9D3E-7A11-7660BBCC642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441314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8CB974-E9F3-94D9-8068-04E4632860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FC0153B-1604-B514-88C3-D3C99E34ECE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1A0512C0-DF11-13B0-C9A6-56309ED4FC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1C7F936-EBEF-2EAF-4103-659903DAF92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4010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413943-9C4F-C7B2-2134-D10230F991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BC7F570-06C1-8918-16FB-E43C3C2A64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3F8ED4-4DF1-60BD-32C5-6E73995FE0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006E36-D106-30FE-D326-52EA25413D2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497123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2FD74D-D825-437F-14E5-B23977A37B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B18D3E-A6E9-276C-A906-45DB4ECEF7C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5274C69-9FC7-50DE-6D16-EBE54FF5451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E631E0D-01C7-A7F4-43E4-B53BD4C9941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42613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E27B2A-DE90-BF6B-6D4C-3CF282DCAD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CF40305-99F7-D420-688C-08D036F8740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BDE19CB-7085-5E93-021F-264EAE35B64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25C42FB-2559-7DED-EA4B-66971D2250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54916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138A46-DC19-1550-0593-A5BDA81BB6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FA361D0-CE9B-2E18-99AA-CBBD98F4D56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2DCA612-C41E-7272-2371-05F5A1C10B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3DA44E-B43C-C9C5-5C04-BD97D977594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F08466-AEA7-4FC0-9459-6A32F61DA297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59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Log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3">
            <a:extLst>
              <a:ext uri="{FF2B5EF4-FFF2-40B4-BE49-F238E27FC236}">
                <a16:creationId xmlns:a16="http://schemas.microsoft.com/office/drawing/2014/main" id="{37728AE7-9781-4746-8415-01CB58B45CD4}"/>
              </a:ext>
            </a:extLst>
          </p:cNvPr>
          <p:cNvSpPr/>
          <p:nvPr userDrawn="1"/>
        </p:nvSpPr>
        <p:spPr bwMode="white">
          <a:xfrm>
            <a:off x="0" y="4461628"/>
            <a:ext cx="12192000" cy="2396371"/>
          </a:xfrm>
          <a:prstGeom prst="rect">
            <a:avLst/>
          </a:prstGeom>
          <a:solidFill>
            <a:srgbClr val="E8E8E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>
                <a:noFill/>
              </a:ln>
            </a:endParaRP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 bwMode="black">
          <a:xfrm>
            <a:off x="822960" y="5568475"/>
            <a:ext cx="8128535" cy="836546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spcAft>
                <a:spcPts val="1000"/>
              </a:spcAft>
              <a:buNone/>
              <a:defRPr sz="2400"/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 | Job Title</a:t>
            </a:r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822960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algn="l"/>
            <a:r>
              <a:rPr lang="en-US"/>
              <a:t>metrotransit.org/websiteurl</a:t>
            </a:r>
          </a:p>
        </p:txBody>
      </p:sp>
      <p:sp>
        <p:nvSpPr>
          <p:cNvPr id="2" name="Title 2"/>
          <p:cNvSpPr>
            <a:spLocks noGrp="1"/>
          </p:cNvSpPr>
          <p:nvPr>
            <p:ph type="ctrTitle" hasCustomPrompt="1"/>
          </p:nvPr>
        </p:nvSpPr>
        <p:spPr bwMode="white">
          <a:xfrm>
            <a:off x="822960" y="4481081"/>
            <a:ext cx="8656921" cy="1087394"/>
          </a:xfrm>
          <a:noFill/>
        </p:spPr>
        <p:txBody>
          <a:bodyPr wrap="square" lIns="91440" tIns="365760" rIns="91440" bIns="9144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enter the slideshow title</a:t>
            </a: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53986FC4-3351-3744-8D76-CA74FEF5C9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21855"/>
            <a:ext cx="12192000" cy="139773"/>
          </a:xfrm>
          <a:prstGeom prst="rect">
            <a:avLst/>
          </a:prstGeom>
        </p:spPr>
      </p:pic>
      <p:pic>
        <p:nvPicPr>
          <p:cNvPr id="8" name="Graphic 8" descr="Metro Mobility logo">
            <a:extLst>
              <a:ext uri="{FF2B5EF4-FFF2-40B4-BE49-F238E27FC236}">
                <a16:creationId xmlns:a16="http://schemas.microsoft.com/office/drawing/2014/main" id="{444BA553-83DC-874E-88B8-A864A3C99DC2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16324" y="1710175"/>
            <a:ext cx="3959352" cy="974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95751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(3-Up Vertical)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 bwMode="white">
          <a:xfrm>
            <a:off x="838200" y="623667"/>
            <a:ext cx="10515600" cy="1216025"/>
          </a:xfrm>
          <a:noFill/>
        </p:spPr>
        <p:txBody>
          <a:bodyPr lIns="0" tIns="365760" rIns="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DF3EE8-5BAC-C544-9413-8B72EAC78F0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9/1/2025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879135-716D-3042-936E-831C235CF2A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84196-2108-8C4A-9E41-155E76BA355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0F8FA5FC-D685-C64E-B40A-4758AD45EFE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1697855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521AF865-361D-764F-BA54-5A0911F3CDBB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1473242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23" name="Picture Placeholder 5">
            <a:extLst>
              <a:ext uri="{FF2B5EF4-FFF2-40B4-BE49-F238E27FC236}">
                <a16:creationId xmlns:a16="http://schemas.microsoft.com/office/drawing/2014/main" id="{978E753A-5F42-264E-A613-CFAA02D9E9FD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4936052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5FACAE1C-4252-E842-8055-39E3D382E6A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4712235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25" name="Picture Placeholder 7">
            <a:extLst>
              <a:ext uri="{FF2B5EF4-FFF2-40B4-BE49-F238E27FC236}">
                <a16:creationId xmlns:a16="http://schemas.microsoft.com/office/drawing/2014/main" id="{221809E5-D3B4-D643-86E4-6D7852AF1913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8174249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4D30C85B-0614-EE4D-88C0-2BAB3489D23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black">
          <a:xfrm>
            <a:off x="7949636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B0EE424B-15D7-A04A-9FCE-A625EF2FCA6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9580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(4-Up Horizontal)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 bwMode="white">
          <a:xfrm>
            <a:off x="838200" y="623667"/>
            <a:ext cx="10515600" cy="1216025"/>
          </a:xfrm>
          <a:noFill/>
        </p:spPr>
        <p:txBody>
          <a:bodyPr lIns="0" tIns="365760" rIns="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DF3EE8-5BAC-C544-9413-8B72EAC78F0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9/1/2025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879135-716D-3042-936E-831C235CF2A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84196-2108-8C4A-9E41-155E76BA355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3" name="Picture Placeholder 3">
            <a:extLst>
              <a:ext uri="{FF2B5EF4-FFF2-40B4-BE49-F238E27FC236}">
                <a16:creationId xmlns:a16="http://schemas.microsoft.com/office/drawing/2014/main" id="{C5D7257E-758E-2642-BC37-5B6AE8B23808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945556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Text Placeholder 4">
            <a:extLst>
              <a:ext uri="{FF2B5EF4-FFF2-40B4-BE49-F238E27FC236}">
                <a16:creationId xmlns:a16="http://schemas.microsoft.com/office/drawing/2014/main" id="{90C44A9D-D26F-3444-AB9D-C423C1FA83FB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 bwMode="black">
          <a:xfrm>
            <a:off x="2876550" y="1945557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Picture Placeholder 5">
            <a:extLst>
              <a:ext uri="{FF2B5EF4-FFF2-40B4-BE49-F238E27FC236}">
                <a16:creationId xmlns:a16="http://schemas.microsoft.com/office/drawing/2014/main" id="{54382E37-ED85-C54C-AAE7-294821F81677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806331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18C461A5-73BF-AF41-8BDE-6FC0A9E71D40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 bwMode="black">
          <a:xfrm>
            <a:off x="2876550" y="3939361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Picture Placeholder 7">
            <a:extLst>
              <a:ext uri="{FF2B5EF4-FFF2-40B4-BE49-F238E27FC236}">
                <a16:creationId xmlns:a16="http://schemas.microsoft.com/office/drawing/2014/main" id="{D9E03392-82AA-6D45-8BAF-8CE04019D796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6199805" y="1945556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3E9167A5-D825-8C4C-BEC6-244E49142B40}"/>
              </a:ext>
            </a:extLst>
          </p:cNvPr>
          <p:cNvSpPr>
            <a:spLocks noGrp="1"/>
          </p:cNvSpPr>
          <p:nvPr>
            <p:ph type="body" sz="quarter" idx="21"/>
          </p:nvPr>
        </p:nvSpPr>
        <p:spPr bwMode="black">
          <a:xfrm>
            <a:off x="8270023" y="1945557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63F0704B-5B6C-8A41-85CD-320B102ED3DC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 bwMode="gray">
          <a:xfrm>
            <a:off x="6199805" y="3939361"/>
            <a:ext cx="1858809" cy="1858809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E106A665-84FF-1644-804C-8165ECD2079B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 bwMode="black">
          <a:xfrm>
            <a:off x="8270023" y="3939360"/>
            <a:ext cx="2866328" cy="1858809"/>
          </a:xfrm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id="{9915B410-D06C-CE45-B5CE-1F515BC3FB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05041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(2-Up Horizontal)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 bwMode="white">
          <a:xfrm>
            <a:off x="838200" y="623667"/>
            <a:ext cx="10515600" cy="1216025"/>
          </a:xfrm>
          <a:noFill/>
        </p:spPr>
        <p:txBody>
          <a:bodyPr lIns="0" tIns="365760" rIns="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DF3EE8-5BAC-C544-9413-8B72EAC78F0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9/1/2025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879135-716D-3042-936E-831C235CF2A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84196-2108-8C4A-9E41-155E76BA355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Picture Placeholder 3">
            <a:extLst>
              <a:ext uri="{FF2B5EF4-FFF2-40B4-BE49-F238E27FC236}">
                <a16:creationId xmlns:a16="http://schemas.microsoft.com/office/drawing/2014/main" id="{E98688E0-A6AA-F840-AD39-A498D82A575A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2800328"/>
            <a:ext cx="1858809" cy="1858809"/>
          </a:xfrm>
          <a:prstGeom prst="rect">
            <a:avLst/>
          </a:prstGeom>
          <a:noFill/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2" name="Text Placeholder 4">
            <a:extLst>
              <a:ext uri="{FF2B5EF4-FFF2-40B4-BE49-F238E27FC236}">
                <a16:creationId xmlns:a16="http://schemas.microsoft.com/office/drawing/2014/main" id="{4AAF1E6F-478E-5743-84DF-D2F72D437B54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 bwMode="black">
          <a:xfrm>
            <a:off x="2876550" y="2800329"/>
            <a:ext cx="2866328" cy="1858809"/>
          </a:xfrm>
          <a:noFill/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5">
            <a:extLst>
              <a:ext uri="{FF2B5EF4-FFF2-40B4-BE49-F238E27FC236}">
                <a16:creationId xmlns:a16="http://schemas.microsoft.com/office/drawing/2014/main" id="{7DEDB8E4-D44D-E840-A3D4-04DA1AE5D158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6199805" y="2800328"/>
            <a:ext cx="1858809" cy="1858809"/>
          </a:xfrm>
          <a:prstGeom prst="rect">
            <a:avLst/>
          </a:prstGeom>
          <a:noFill/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4" name="Text Placeholder 6">
            <a:extLst>
              <a:ext uri="{FF2B5EF4-FFF2-40B4-BE49-F238E27FC236}">
                <a16:creationId xmlns:a16="http://schemas.microsoft.com/office/drawing/2014/main" id="{FCCDD6D1-5175-7343-8133-78D8BCEC16A8}"/>
              </a:ext>
            </a:extLst>
          </p:cNvPr>
          <p:cNvSpPr>
            <a:spLocks noGrp="1"/>
          </p:cNvSpPr>
          <p:nvPr>
            <p:ph type="body" sz="quarter" idx="19"/>
          </p:nvPr>
        </p:nvSpPr>
        <p:spPr bwMode="black">
          <a:xfrm>
            <a:off x="8270023" y="2800329"/>
            <a:ext cx="2866328" cy="1858809"/>
          </a:xfrm>
          <a:noFill/>
        </p:spPr>
        <p:txBody>
          <a:bodyPr anchor="ctr">
            <a:noAutofit/>
          </a:bodyPr>
          <a:lstStyle>
            <a:lvl1pPr marL="0" indent="0">
              <a:spcBef>
                <a:spcPts val="0"/>
              </a:spcBef>
              <a:buFont typeface="Arial" panose="020B0604020202020204" pitchFamily="34" charset="0"/>
              <a:buNone/>
              <a:defRPr sz="1800"/>
            </a:lvl1pPr>
            <a:lvl2pPr marL="457200" indent="0">
              <a:buFont typeface="Arial" panose="020B0604020202020204" pitchFamily="34" charset="0"/>
              <a:buNone/>
              <a:defRPr sz="1800"/>
            </a:lvl2pPr>
            <a:lvl3pPr marL="914400" indent="0">
              <a:buFont typeface="Arial" panose="020B0604020202020204" pitchFamily="34" charset="0"/>
              <a:buNone/>
              <a:defRPr sz="1800"/>
            </a:lvl3pPr>
            <a:lvl4pPr marL="1371600" indent="0">
              <a:buFont typeface="Arial" panose="020B0604020202020204" pitchFamily="34" charset="0"/>
              <a:buNone/>
              <a:defRPr sz="1800"/>
            </a:lvl4pPr>
            <a:lvl5pPr marL="1828800" indent="0">
              <a:buFont typeface="Arial" panose="020B0604020202020204" pitchFamily="34" charset="0"/>
              <a:buNone/>
              <a:defRPr sz="18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6" name="Picture 25">
            <a:extLst>
              <a:ext uri="{FF2B5EF4-FFF2-40B4-BE49-F238E27FC236}">
                <a16:creationId xmlns:a16="http://schemas.microsoft.com/office/drawing/2014/main" id="{9BB616E2-A148-1F44-9C48-B7D26F06C4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847007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(Blue Titl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 txBox="1">
            <a:spLocks/>
          </p:cNvSpPr>
          <p:nvPr userDrawn="1"/>
        </p:nvSpPr>
        <p:spPr bwMode="black">
          <a:xfrm>
            <a:off x="-1" y="5638800"/>
            <a:ext cx="12192000" cy="1219200"/>
          </a:xfrm>
          <a:prstGeom prst="rect">
            <a:avLst/>
          </a:prstGeom>
          <a:solidFill>
            <a:schemeClr val="tx1"/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9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266700" y="5638801"/>
            <a:ext cx="11658600" cy="1219200"/>
          </a:xfrm>
          <a:noFill/>
        </p:spPr>
        <p:txBody>
          <a:bodyPr>
            <a:normAutofit/>
          </a:bodyPr>
          <a:lstStyle>
            <a:lvl1pPr algn="ctr">
              <a:defRPr sz="36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 bwMode="gray">
          <a:xfrm>
            <a:off x="0" y="2"/>
            <a:ext cx="12192000" cy="5638797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04511261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(Yellow Titl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 txBox="1">
            <a:spLocks/>
          </p:cNvSpPr>
          <p:nvPr userDrawn="1"/>
        </p:nvSpPr>
        <p:spPr bwMode="auto">
          <a:xfrm>
            <a:off x="0" y="5638800"/>
            <a:ext cx="12192000" cy="1219200"/>
          </a:xfrm>
          <a:prstGeom prst="rect">
            <a:avLst/>
          </a:prstGeom>
          <a:solidFill>
            <a:schemeClr val="accent2"/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9" name="Title 2"/>
          <p:cNvSpPr>
            <a:spLocks noGrp="1"/>
          </p:cNvSpPr>
          <p:nvPr>
            <p:ph type="title" hasCustomPrompt="1"/>
          </p:nvPr>
        </p:nvSpPr>
        <p:spPr bwMode="black">
          <a:xfrm>
            <a:off x="266700" y="5638800"/>
            <a:ext cx="11658600" cy="1219200"/>
          </a:xfrm>
          <a:noFill/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 bwMode="gray">
          <a:xfrm>
            <a:off x="0" y="3"/>
            <a:ext cx="12192000" cy="563879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63423732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ig Image (Light Gray Title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 txBox="1">
            <a:spLocks/>
          </p:cNvSpPr>
          <p:nvPr userDrawn="1"/>
        </p:nvSpPr>
        <p:spPr bwMode="auto">
          <a:xfrm>
            <a:off x="0" y="5638800"/>
            <a:ext cx="12192000" cy="1219200"/>
          </a:xfrm>
          <a:prstGeom prst="rect">
            <a:avLst/>
          </a:prstGeom>
          <a:solidFill>
            <a:srgbClr val="E8E8E8">
              <a:alpha val="87843"/>
            </a:srgbClr>
          </a:solidFill>
        </p:spPr>
        <p:txBody>
          <a:bodyPr vert="horz" lIns="0" tIns="0" rIns="0" bIns="0" rtlCol="0" anchor="ctr">
            <a:norm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kern="12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en-US"/>
          </a:p>
        </p:txBody>
      </p:sp>
      <p:sp>
        <p:nvSpPr>
          <p:cNvPr id="9" name="Title 2"/>
          <p:cNvSpPr>
            <a:spLocks noGrp="1"/>
          </p:cNvSpPr>
          <p:nvPr>
            <p:ph type="title" hasCustomPrompt="1"/>
          </p:nvPr>
        </p:nvSpPr>
        <p:spPr bwMode="black">
          <a:xfrm>
            <a:off x="266700" y="5638800"/>
            <a:ext cx="11658600" cy="1219200"/>
          </a:xfrm>
          <a:noFill/>
        </p:spPr>
        <p:txBody>
          <a:bodyPr>
            <a:normAutofit/>
          </a:bodyPr>
          <a:lstStyle>
            <a:lvl1pPr algn="ctr">
              <a:defRPr sz="3600">
                <a:solidFill>
                  <a:schemeClr val="tx2"/>
                </a:solidFill>
              </a:defRPr>
            </a:lvl1pPr>
          </a:lstStyle>
          <a:p>
            <a:r>
              <a:rPr lang="en-US"/>
              <a:t>Click to edit title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 bwMode="gray">
          <a:xfrm>
            <a:off x="0" y="3"/>
            <a:ext cx="12192000" cy="5638798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</p:spTree>
    <p:extLst>
      <p:ext uri="{BB962C8B-B14F-4D97-AF65-F5344CB8AC3E}">
        <p14:creationId xmlns:p14="http://schemas.microsoft.com/office/powerpoint/2010/main" val="17037976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Closing Slide">
    <p:bg bwMode="auto">
      <p:bgPr>
        <a:solidFill>
          <a:srgbClr val="E8E8E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2"/>
          <p:cNvSpPr>
            <a:spLocks noGrp="1"/>
          </p:cNvSpPr>
          <p:nvPr>
            <p:ph type="title" hasCustomPrompt="1"/>
          </p:nvPr>
        </p:nvSpPr>
        <p:spPr bwMode="white">
          <a:xfrm>
            <a:off x="266700" y="2598820"/>
            <a:ext cx="11658600" cy="785825"/>
          </a:xfrm>
          <a:noFill/>
        </p:spPr>
        <p:txBody>
          <a:bodyPr>
            <a:noAutofit/>
          </a:bodyPr>
          <a:lstStyle>
            <a:lvl1pPr algn="ctr">
              <a:tabLst>
                <a:tab pos="3770313" algn="l"/>
              </a:tabLst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/>
              <a:t>Add “thank you” here</a:t>
            </a:r>
          </a:p>
        </p:txBody>
      </p:sp>
      <p:sp>
        <p:nvSpPr>
          <p:cNvPr id="8" name="Text Placeholder 2"/>
          <p:cNvSpPr>
            <a:spLocks noGrp="1"/>
          </p:cNvSpPr>
          <p:nvPr>
            <p:ph type="body" sz="quarter" idx="13" hasCustomPrompt="1"/>
          </p:nvPr>
        </p:nvSpPr>
        <p:spPr bwMode="black">
          <a:xfrm>
            <a:off x="838200" y="3521123"/>
            <a:ext cx="10515600" cy="2681374"/>
          </a:xfrm>
        </p:spPr>
        <p:txBody>
          <a:bodyPr anchor="ctr"/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endParaRPr lang="en-US"/>
          </a:p>
          <a:p>
            <a:pPr lvl="0"/>
            <a:r>
              <a:rPr lang="en-US" err="1"/>
              <a:t>firstname.lastname@metrotransit.org</a:t>
            </a:r>
            <a:endParaRPr lang="en-US"/>
          </a:p>
          <a:p>
            <a:pPr lvl="0"/>
            <a:r>
              <a:rPr lang="en-US"/>
              <a:t>555-555-5555</a:t>
            </a:r>
          </a:p>
        </p:txBody>
      </p:sp>
      <p:sp>
        <p:nvSpPr>
          <p:cNvPr id="6" name="Rectangle 6"/>
          <p:cNvSpPr/>
          <p:nvPr userDrawn="1"/>
        </p:nvSpPr>
        <p:spPr bwMode="white">
          <a:xfrm>
            <a:off x="0" y="0"/>
            <a:ext cx="12192000" cy="16513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8A021451-1323-8343-A27E-BAF75715C0A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588532"/>
            <a:ext cx="12192000" cy="139773"/>
          </a:xfrm>
          <a:prstGeom prst="rect">
            <a:avLst/>
          </a:prstGeom>
        </p:spPr>
      </p:pic>
      <p:pic>
        <p:nvPicPr>
          <p:cNvPr id="12" name="Graphic 8" descr="Metro Mobility logo">
            <a:extLst>
              <a:ext uri="{FF2B5EF4-FFF2-40B4-BE49-F238E27FC236}">
                <a16:creationId xmlns:a16="http://schemas.microsoft.com/office/drawing/2014/main" id="{DAB54457-90A3-5F41-8042-288DC47F7FF3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57997" y="534273"/>
            <a:ext cx="2404872" cy="591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897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(Photo)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4"/>
          <p:cNvSpPr>
            <a:spLocks noGrp="1"/>
          </p:cNvSpPr>
          <p:nvPr>
            <p:ph type="body" sz="quarter" idx="18" hasCustomPrompt="1"/>
          </p:nvPr>
        </p:nvSpPr>
        <p:spPr bwMode="black">
          <a:xfrm>
            <a:off x="822960" y="5568696"/>
            <a:ext cx="6583017" cy="836546"/>
          </a:xfr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2400"/>
            </a:lvl1pPr>
          </a:lstStyle>
          <a:p>
            <a:pPr lvl="0"/>
            <a:r>
              <a:rPr lang="en-US" err="1"/>
              <a:t>Firstname</a:t>
            </a:r>
            <a:r>
              <a:rPr lang="en-US"/>
              <a:t> </a:t>
            </a:r>
            <a:r>
              <a:rPr lang="en-US" err="1"/>
              <a:t>Lastname</a:t>
            </a:r>
            <a:r>
              <a:rPr lang="en-US"/>
              <a:t> | Job Title</a:t>
            </a:r>
          </a:p>
        </p:txBody>
      </p:sp>
      <p:sp>
        <p:nvSpPr>
          <p:cNvPr id="9" name="Footer Placeholder 6"/>
          <p:cNvSpPr>
            <a:spLocks noGrp="1"/>
          </p:cNvSpPr>
          <p:nvPr>
            <p:ph type="ftr" sz="quarter" idx="3"/>
          </p:nvPr>
        </p:nvSpPr>
        <p:spPr bwMode="black">
          <a:xfrm>
            <a:off x="822960" y="6138332"/>
            <a:ext cx="5587647" cy="365125"/>
          </a:xfrm>
          <a:prstGeom prst="rect">
            <a:avLst/>
          </a:prstGeom>
        </p:spPr>
        <p:txBody>
          <a:bodyPr anchor="b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pPr algn="l"/>
            <a:r>
              <a:rPr lang="en-US"/>
              <a:t>metrotransit.org/websiteurl</a:t>
            </a:r>
          </a:p>
        </p:txBody>
      </p:sp>
      <p:sp>
        <p:nvSpPr>
          <p:cNvPr id="6" name="Picture Placeholder 7"/>
          <p:cNvSpPr>
            <a:spLocks noGrp="1"/>
          </p:cNvSpPr>
          <p:nvPr>
            <p:ph type="pic" sz="quarter" idx="17"/>
          </p:nvPr>
        </p:nvSpPr>
        <p:spPr bwMode="gray">
          <a:xfrm>
            <a:off x="0" y="-2"/>
            <a:ext cx="12192000" cy="4319827"/>
          </a:xfrm>
        </p:spPr>
        <p:txBody>
          <a:bodyPr/>
          <a:lstStyle/>
          <a:p>
            <a:r>
              <a:rPr lang="en-US"/>
              <a:t>Click icon to add picture</a:t>
            </a:r>
          </a:p>
        </p:txBody>
      </p:sp>
      <p:sp>
        <p:nvSpPr>
          <p:cNvPr id="2" name="Title 2"/>
          <p:cNvSpPr>
            <a:spLocks noGrp="1"/>
          </p:cNvSpPr>
          <p:nvPr>
            <p:ph type="ctrTitle" hasCustomPrompt="1"/>
          </p:nvPr>
        </p:nvSpPr>
        <p:spPr bwMode="white">
          <a:xfrm>
            <a:off x="822960" y="4480560"/>
            <a:ext cx="10530840" cy="1088136"/>
          </a:xfrm>
          <a:noFill/>
        </p:spPr>
        <p:txBody>
          <a:bodyPr wrap="square" lIns="91440" tIns="365760" rIns="91440" bIns="9144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enter the slideshow title</a:t>
            </a: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D71FD358-6985-1D46-8FE0-BB33EA7ED1C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21855"/>
            <a:ext cx="12192000" cy="139773"/>
          </a:xfrm>
          <a:prstGeom prst="rect">
            <a:avLst/>
          </a:prstGeom>
        </p:spPr>
      </p:pic>
      <p:pic>
        <p:nvPicPr>
          <p:cNvPr id="8" name="Graphic 8" descr="Metro Mobility logo">
            <a:extLst>
              <a:ext uri="{FF2B5EF4-FFF2-40B4-BE49-F238E27FC236}">
                <a16:creationId xmlns:a16="http://schemas.microsoft.com/office/drawing/2014/main" id="{42D5B31A-21EB-4845-90AF-9B8BEA1444D0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321087" y="5902111"/>
            <a:ext cx="2404872" cy="591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33470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1 column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609600"/>
            <a:ext cx="10515600" cy="1216025"/>
          </a:xfrm>
          <a:noFill/>
        </p:spPr>
        <p:txBody>
          <a:bodyPr lIns="0" tIns="365760" rIns="0" anchor="b" anchorCtr="0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idx="1"/>
          </p:nvPr>
        </p:nvSpPr>
        <p:spPr bwMode="gray">
          <a:xfrm>
            <a:off x="838200" y="2057400"/>
            <a:ext cx="10515600" cy="4114800"/>
          </a:xfrm>
          <a:noFill/>
        </p:spPr>
        <p:txBody>
          <a:bodyPr lIns="0" tIns="0" rIns="0" bIns="0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36D62370-7B43-4149-8118-BF5049DA6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9/1/2025</a:t>
            </a:fld>
            <a:endParaRPr lang="en-US"/>
          </a:p>
        </p:txBody>
      </p:sp>
      <p:sp>
        <p:nvSpPr>
          <p:cNvPr id="15" name="Footer Placeholder 14">
            <a:extLst>
              <a:ext uri="{FF2B5EF4-FFF2-40B4-BE49-F238E27FC236}">
                <a16:creationId xmlns:a16="http://schemas.microsoft.com/office/drawing/2014/main" id="{74BAB7C2-51F8-4F4B-87A3-CEC87BF027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16" name="Slide Number Placeholder 15">
            <a:extLst>
              <a:ext uri="{FF2B5EF4-FFF2-40B4-BE49-F238E27FC236}">
                <a16:creationId xmlns:a16="http://schemas.microsoft.com/office/drawing/2014/main" id="{A9749B1B-B866-2B49-B659-D3DF99F0EB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3C7FC32A-9FF6-0048-96C3-021FA4F8970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40421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plit 2-Column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609600"/>
            <a:ext cx="10515600" cy="1216025"/>
          </a:xfrm>
          <a:noFill/>
        </p:spPr>
        <p:txBody>
          <a:bodyPr lIns="0" tIns="365760" rIns="0" anchor="b" anchorCtr="0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idx="1"/>
          </p:nvPr>
        </p:nvSpPr>
        <p:spPr bwMode="gray">
          <a:xfrm>
            <a:off x="838200" y="2057400"/>
            <a:ext cx="4846320" cy="4114800"/>
          </a:xfrm>
          <a:noFill/>
        </p:spPr>
        <p:txBody>
          <a:bodyPr lIns="0" tIns="0" rIns="0" bIns="0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AC07629-59F3-6F42-962D-13AEF63E69A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507480" y="2057400"/>
            <a:ext cx="4846320" cy="4114800"/>
          </a:xfr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3E0B521-362E-8E42-9052-BA315AA83B0A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9/1/2025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3DB1710F-86D3-3743-834F-C922FAE41DBF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BF07CF73-50F7-DE40-8F9C-0A227235ED9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5D696046-5F11-9048-BDDF-59CFA68A67A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4971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ubhead and 2-Column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609600"/>
            <a:ext cx="10515600" cy="1216025"/>
          </a:xfrm>
          <a:noFill/>
        </p:spPr>
        <p:txBody>
          <a:bodyPr lIns="0" tIns="365760" rIns="0" anchor="b" anchorCtr="0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5308AD99-41A7-6B4A-9A00-0F8C38DBBB9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973202"/>
            <a:ext cx="10512425" cy="971677"/>
          </a:xfrm>
        </p:spPr>
        <p:txBody>
          <a:bodyPr lIns="0" rIns="0"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7503BB34-220D-5F48-9A75-9C9752418644}"/>
              </a:ext>
            </a:extLst>
          </p:cNvPr>
          <p:cNvSpPr>
            <a:spLocks noGrp="1"/>
          </p:cNvSpPr>
          <p:nvPr>
            <p:ph sz="half" idx="1"/>
          </p:nvPr>
        </p:nvSpPr>
        <p:spPr bwMode="gray">
          <a:xfrm>
            <a:off x="838200" y="3057954"/>
            <a:ext cx="10512424" cy="3108960"/>
          </a:xfrm>
          <a:noFill/>
        </p:spPr>
        <p:txBody>
          <a:bodyPr lIns="0" rIns="0" numCol="2" spcCol="914400">
            <a:noAutofit/>
          </a:bodyPr>
          <a:lstStyle>
            <a:lvl1pPr>
              <a:lnSpc>
                <a:spcPct val="100000"/>
              </a:lnSpc>
              <a:defRPr sz="2100"/>
            </a:lvl1pPr>
            <a:lvl2pPr marL="685800" indent="-228600">
              <a:spcAft>
                <a:spcPts val="500"/>
              </a:spcAft>
              <a:buFont typeface="System Font Regular"/>
              <a:buChar char="–"/>
              <a:defRPr sz="1700"/>
            </a:lvl2pPr>
            <a:lvl3pPr marL="1143000" indent="-228600">
              <a:spcAft>
                <a:spcPts val="500"/>
              </a:spcAft>
              <a:buFont typeface="System Font Regular"/>
              <a:buChar char="–"/>
              <a:defRPr/>
            </a:lvl3pPr>
            <a:lvl4pPr marL="1600200" indent="-228600">
              <a:spcAft>
                <a:spcPts val="500"/>
              </a:spcAft>
              <a:buFont typeface="System Font Regular"/>
              <a:buChar char="–"/>
              <a:defRPr/>
            </a:lvl4pPr>
            <a:lvl5pPr marL="2057400" indent="-228600">
              <a:spcAft>
                <a:spcPts val="500"/>
              </a:spcAft>
              <a:buFont typeface="System Font Regular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653A20F-6CE1-E64B-B2F3-347F7F25CB38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9/1/2025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FC0161E-D7B9-C947-AF53-D379DCC6AD95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29267A9-22AE-BB46-9BC7-D6AC23A9E30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089EA9BB-C186-8A4E-99DD-79BB7F44D3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1342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Subhead and Split 2-Column)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609600"/>
            <a:ext cx="10515600" cy="1216025"/>
          </a:xfrm>
          <a:noFill/>
        </p:spPr>
        <p:txBody>
          <a:bodyPr lIns="0" tIns="365760" rIns="0" anchor="b" anchorCtr="0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1">
            <a:extLst>
              <a:ext uri="{FF2B5EF4-FFF2-40B4-BE49-F238E27FC236}">
                <a16:creationId xmlns:a16="http://schemas.microsoft.com/office/drawing/2014/main" id="{5308AD99-41A7-6B4A-9A00-0F8C38DBBB9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1973202"/>
            <a:ext cx="10512425" cy="971677"/>
          </a:xfrm>
        </p:spPr>
        <p:txBody>
          <a:bodyPr lIns="0" rIns="0"/>
          <a:lstStyle>
            <a:lvl1pPr marL="0" indent="0">
              <a:buNone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5C20C8BF-B321-DC4B-8445-98553B51201D}"/>
              </a:ext>
            </a:extLst>
          </p:cNvPr>
          <p:cNvSpPr>
            <a:spLocks noGrp="1"/>
          </p:cNvSpPr>
          <p:nvPr>
            <p:ph sz="half" idx="1"/>
          </p:nvPr>
        </p:nvSpPr>
        <p:spPr bwMode="gray">
          <a:xfrm>
            <a:off x="838200" y="3057954"/>
            <a:ext cx="4846320" cy="3108960"/>
          </a:xfrm>
          <a:noFill/>
        </p:spPr>
        <p:txBody>
          <a:bodyPr lIns="0" rIns="0">
            <a:noAutofit/>
          </a:bodyPr>
          <a:lstStyle>
            <a:lvl1pPr>
              <a:lnSpc>
                <a:spcPct val="100000"/>
              </a:lnSpc>
              <a:defRPr sz="2100"/>
            </a:lvl1pPr>
            <a:lvl2pPr marL="685800" indent="-228600">
              <a:spcAft>
                <a:spcPts val="500"/>
              </a:spcAft>
              <a:buFont typeface="System Font Regular"/>
              <a:buChar char="–"/>
              <a:defRPr sz="1700"/>
            </a:lvl2pPr>
            <a:lvl3pPr marL="1143000" indent="-228600">
              <a:spcAft>
                <a:spcPts val="500"/>
              </a:spcAft>
              <a:buFont typeface="System Font Regular"/>
              <a:buChar char="–"/>
              <a:defRPr/>
            </a:lvl3pPr>
            <a:lvl4pPr marL="1600200" indent="-228600">
              <a:spcAft>
                <a:spcPts val="500"/>
              </a:spcAft>
              <a:buFont typeface="System Font Regular"/>
              <a:buChar char="–"/>
              <a:defRPr/>
            </a:lvl4pPr>
            <a:lvl5pPr marL="2057400" indent="-228600">
              <a:spcAft>
                <a:spcPts val="500"/>
              </a:spcAft>
              <a:buFont typeface="System Font Regular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7" name="Content Placeholder 3">
            <a:extLst>
              <a:ext uri="{FF2B5EF4-FFF2-40B4-BE49-F238E27FC236}">
                <a16:creationId xmlns:a16="http://schemas.microsoft.com/office/drawing/2014/main" id="{D992AA05-4981-9349-A737-73F69064E58A}"/>
              </a:ext>
            </a:extLst>
          </p:cNvPr>
          <p:cNvSpPr>
            <a:spLocks noGrp="1"/>
          </p:cNvSpPr>
          <p:nvPr>
            <p:ph sz="half" idx="2"/>
          </p:nvPr>
        </p:nvSpPr>
        <p:spPr bwMode="gray">
          <a:xfrm>
            <a:off x="6504432" y="3057954"/>
            <a:ext cx="4846320" cy="3108960"/>
          </a:xfrm>
          <a:noFill/>
        </p:spPr>
        <p:txBody>
          <a:bodyPr lIns="0" rIns="0">
            <a:noAutofit/>
          </a:bodyPr>
          <a:lstStyle>
            <a:lvl1pPr>
              <a:lnSpc>
                <a:spcPct val="100000"/>
              </a:lnSpc>
              <a:defRPr sz="2100"/>
            </a:lvl1pPr>
            <a:lvl2pPr marL="685800" indent="-228600">
              <a:spcAft>
                <a:spcPts val="500"/>
              </a:spcAft>
              <a:buFont typeface="System Font Regular"/>
              <a:buChar char="–"/>
              <a:defRPr sz="1700"/>
            </a:lvl2pPr>
            <a:lvl3pPr marL="1143000" indent="-228600">
              <a:spcAft>
                <a:spcPts val="500"/>
              </a:spcAft>
              <a:buFont typeface="System Font Regular"/>
              <a:buChar char="–"/>
              <a:defRPr/>
            </a:lvl3pPr>
            <a:lvl4pPr marL="1600200" indent="-228600">
              <a:spcAft>
                <a:spcPts val="500"/>
              </a:spcAft>
              <a:buFont typeface="System Font Regular"/>
              <a:buChar char="–"/>
              <a:defRPr/>
            </a:lvl4pPr>
            <a:lvl5pPr marL="2057400" indent="-228600">
              <a:spcAft>
                <a:spcPts val="500"/>
              </a:spcAft>
              <a:buFont typeface="System Font Regular"/>
              <a:buChar char="–"/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4C26C15-9F9E-AA4E-8B3C-485FDE19B446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9/1/2025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3024F1F-FCC0-9948-A2CD-F50B4CA1B29D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442981-7BE7-6C4D-AA04-E6F213AAB7BC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60D93717-6A1D-E24A-91F4-C6ACD461A7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261080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2 column stacked">
    <p:bg bwMode="gray"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2"/>
          <p:cNvSpPr>
            <a:spLocks noGrp="1"/>
          </p:cNvSpPr>
          <p:nvPr>
            <p:ph type="title"/>
          </p:nvPr>
        </p:nvSpPr>
        <p:spPr bwMode="white">
          <a:xfrm>
            <a:off x="838200" y="609600"/>
            <a:ext cx="10515600" cy="1216025"/>
          </a:xfrm>
          <a:noFill/>
        </p:spPr>
        <p:txBody>
          <a:bodyPr lIns="0" tIns="365760" rIns="0" anchor="b" anchorCtr="0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3"/>
          <p:cNvSpPr>
            <a:spLocks noGrp="1"/>
          </p:cNvSpPr>
          <p:nvPr>
            <p:ph idx="1"/>
          </p:nvPr>
        </p:nvSpPr>
        <p:spPr bwMode="gray">
          <a:xfrm>
            <a:off x="838200" y="4215384"/>
            <a:ext cx="10515600" cy="1828800"/>
          </a:xfrm>
          <a:noFill/>
        </p:spPr>
        <p:txBody>
          <a:bodyPr lIns="0" tIns="0" rIns="0" bIns="0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AC07629-59F3-6F42-962D-13AEF63E69AA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2070402"/>
            <a:ext cx="10515600" cy="1828800"/>
          </a:xfrm>
        </p:spPr>
        <p:txBody>
          <a:bodyPr lIns="0" tIns="0" rIns="0" bIns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8F47318-B5FA-4445-B7A1-FD43F523791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9/1/2025</a:t>
            </a:fld>
            <a:endParaRPr lang="en-US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1696EDD6-9106-D745-923B-51DDED949E62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8" name="Slide Number Placeholder 7">
            <a:extLst>
              <a:ext uri="{FF2B5EF4-FFF2-40B4-BE49-F238E27FC236}">
                <a16:creationId xmlns:a16="http://schemas.microsoft.com/office/drawing/2014/main" id="{9D946222-5FAE-A048-B745-6393336E437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12612B9D-4620-C343-ACB1-B2D38EE6E50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50628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- Image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 bwMode="white">
          <a:xfrm>
            <a:off x="838200" y="623667"/>
            <a:ext cx="10515600" cy="1216025"/>
          </a:xfrm>
          <a:noFill/>
        </p:spPr>
        <p:txBody>
          <a:bodyPr lIns="0" tIns="365760" rIns="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10"/>
          </p:nvPr>
        </p:nvSpPr>
        <p:spPr bwMode="white">
          <a:xfrm>
            <a:off x="838199" y="2086708"/>
            <a:ext cx="6236208" cy="4114800"/>
          </a:xfrm>
        </p:spPr>
        <p:txBody>
          <a:bodyPr lIns="0" tIns="0" rIns="0" bIns="0"/>
          <a:lstStyle>
            <a:lvl1pPr>
              <a:buClr>
                <a:schemeClr val="tx1"/>
              </a:buClr>
              <a:defRPr>
                <a:solidFill>
                  <a:schemeClr val="tx2"/>
                </a:solidFill>
              </a:defRPr>
            </a:lvl1pPr>
            <a:lvl2pPr>
              <a:buClr>
                <a:schemeClr val="tx1"/>
              </a:buClr>
              <a:defRPr>
                <a:solidFill>
                  <a:schemeClr val="tx2"/>
                </a:solidFill>
              </a:defRPr>
            </a:lvl2pPr>
            <a:lvl3pPr>
              <a:buClr>
                <a:schemeClr val="tx1"/>
              </a:buClr>
              <a:defRPr>
                <a:solidFill>
                  <a:schemeClr val="tx2"/>
                </a:solidFill>
              </a:defRPr>
            </a:lvl3pPr>
            <a:lvl4pPr>
              <a:buClr>
                <a:schemeClr val="tx1"/>
              </a:buClr>
              <a:defRPr>
                <a:solidFill>
                  <a:schemeClr val="tx2"/>
                </a:solidFill>
              </a:defRPr>
            </a:lvl4pPr>
            <a:lvl5pPr>
              <a:buClr>
                <a:schemeClr val="tx1"/>
              </a:buCl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3"/>
          </p:nvPr>
        </p:nvSpPr>
        <p:spPr bwMode="ltGray">
          <a:xfrm>
            <a:off x="7653566" y="2086708"/>
            <a:ext cx="4535424" cy="4114800"/>
          </a:xfrm>
        </p:spPr>
        <p:txBody>
          <a:bodyPr lIns="0" tIns="0" rIns="0" bIns="0"/>
          <a:lstStyle>
            <a:lvl1pPr>
              <a:buClr>
                <a:schemeClr val="tx1"/>
              </a:buClr>
              <a:defRPr>
                <a:solidFill>
                  <a:schemeClr val="tx2"/>
                </a:solidFill>
              </a:defRPr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DF3EE8-5BAC-C544-9413-8B72EAC78F0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9/1/2025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879135-716D-3042-936E-831C235CF2A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84196-2108-8C4A-9E41-155E76BA355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150BBFCD-235E-CC48-B20C-974D536D4B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9269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cons (4-Up Vertical)">
    <p:bg bwMode="black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 bwMode="white">
          <a:xfrm>
            <a:off x="838200" y="623667"/>
            <a:ext cx="10515600" cy="1216025"/>
          </a:xfrm>
          <a:noFill/>
        </p:spPr>
        <p:txBody>
          <a:bodyPr lIns="0" tIns="365760" rIns="0" anchor="b">
            <a:normAutofit/>
          </a:bodyPr>
          <a:lstStyle>
            <a:lvl1pPr algn="l">
              <a:defRPr sz="360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7DF3EE8-5BAC-C544-9413-8B72EAC78F04}"/>
              </a:ext>
            </a:extLst>
          </p:cNvPr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97146A86-9F44-0143-A019-33CAB9F4355B}" type="datetime1">
              <a:rPr lang="en-US" smtClean="0"/>
              <a:t>9/1/2025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8879135-716D-3042-936E-831C235CF2AA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en-US"/>
              <a:t>metrotransit.org/websiteurl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C84196-2108-8C4A-9E41-155E76BA355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Picture Placeholder 3">
            <a:extLst>
              <a:ext uri="{FF2B5EF4-FFF2-40B4-BE49-F238E27FC236}">
                <a16:creationId xmlns:a16="http://schemas.microsoft.com/office/drawing/2014/main" id="{005B71CE-1FB3-5441-A779-929D1E7B860C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 bwMode="gray">
          <a:xfrm>
            <a:off x="806332" y="1981899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Text Placeholder 4">
            <a:extLst>
              <a:ext uri="{FF2B5EF4-FFF2-40B4-BE49-F238E27FC236}">
                <a16:creationId xmlns:a16="http://schemas.microsoft.com/office/drawing/2014/main" id="{F5DB17DA-D682-3B4E-A0FC-515CE07440DD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 bwMode="black">
          <a:xfrm>
            <a:off x="581719" y="4345146"/>
            <a:ext cx="2542477" cy="1623853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5" name="Picture Placeholder 5">
            <a:extLst>
              <a:ext uri="{FF2B5EF4-FFF2-40B4-BE49-F238E27FC236}">
                <a16:creationId xmlns:a16="http://schemas.microsoft.com/office/drawing/2014/main" id="{B537F8F4-454F-2647-98B8-FE6C9CF61332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 bwMode="gray">
          <a:xfrm>
            <a:off x="3646176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F44A55C3-164C-BE47-B58E-A8B841E34BB1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 bwMode="black">
          <a:xfrm>
            <a:off x="3421563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7" name="Picture Placeholder 7">
            <a:extLst>
              <a:ext uri="{FF2B5EF4-FFF2-40B4-BE49-F238E27FC236}">
                <a16:creationId xmlns:a16="http://schemas.microsoft.com/office/drawing/2014/main" id="{8AC9CD10-2FFB-BA4A-88F2-2456A24DEAD4}"/>
              </a:ext>
            </a:extLst>
          </p:cNvPr>
          <p:cNvSpPr>
            <a:spLocks noGrp="1"/>
          </p:cNvSpPr>
          <p:nvPr>
            <p:ph type="pic" sz="quarter" idx="20" hasCustomPrompt="1"/>
          </p:nvPr>
        </p:nvSpPr>
        <p:spPr bwMode="gray">
          <a:xfrm>
            <a:off x="6486020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Text Placeholder 8">
            <a:extLst>
              <a:ext uri="{FF2B5EF4-FFF2-40B4-BE49-F238E27FC236}">
                <a16:creationId xmlns:a16="http://schemas.microsoft.com/office/drawing/2014/main" id="{552F817C-D73B-0C4B-A41E-88047BC4BE10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 bwMode="black">
          <a:xfrm>
            <a:off x="6261407" y="4345147"/>
            <a:ext cx="2542477" cy="1623852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sp>
        <p:nvSpPr>
          <p:cNvPr id="19" name="Picture Placeholder 9">
            <a:extLst>
              <a:ext uri="{FF2B5EF4-FFF2-40B4-BE49-F238E27FC236}">
                <a16:creationId xmlns:a16="http://schemas.microsoft.com/office/drawing/2014/main" id="{D74917D1-B5B4-6345-AE79-FEDF502F854F}"/>
              </a:ext>
            </a:extLst>
          </p:cNvPr>
          <p:cNvSpPr>
            <a:spLocks noGrp="1"/>
          </p:cNvSpPr>
          <p:nvPr>
            <p:ph type="pic" sz="quarter" idx="22" hasCustomPrompt="1"/>
          </p:nvPr>
        </p:nvSpPr>
        <p:spPr bwMode="gray">
          <a:xfrm>
            <a:off x="9325864" y="1967573"/>
            <a:ext cx="2094842" cy="2094842"/>
          </a:xfrm>
          <a:prstGeom prst="rect">
            <a:avLst/>
          </a:prstGeom>
          <a:solidFill>
            <a:schemeClr val="bg1"/>
          </a:solidFill>
          <a:ln w="28575">
            <a:noFill/>
          </a:ln>
        </p:spPr>
        <p:txBody>
          <a:bodyPr anchor="ctr">
            <a:normAutofit/>
          </a:bodyPr>
          <a:lstStyle>
            <a:lvl1pPr marL="0" indent="0" algn="ctr">
              <a:buNone/>
              <a:defRPr sz="1800"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20" name="Text Placeholder 10">
            <a:extLst>
              <a:ext uri="{FF2B5EF4-FFF2-40B4-BE49-F238E27FC236}">
                <a16:creationId xmlns:a16="http://schemas.microsoft.com/office/drawing/2014/main" id="{7B79E397-D832-824A-B5CB-400E15BEDED7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 bwMode="black">
          <a:xfrm>
            <a:off x="9101251" y="4341161"/>
            <a:ext cx="2542477" cy="1627838"/>
          </a:xfrm>
        </p:spPr>
        <p:txBody>
          <a:bodyPr>
            <a:norm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1800" b="0">
                <a:solidFill>
                  <a:schemeClr val="tx2"/>
                </a:solidFill>
              </a:defRPr>
            </a:lvl1pPr>
          </a:lstStyle>
          <a:p>
            <a:pPr lvl="0"/>
            <a:r>
              <a:rPr lang="en-US"/>
              <a:t>Click to edit text</a:t>
            </a:r>
          </a:p>
        </p:txBody>
      </p:sp>
      <p:pic>
        <p:nvPicPr>
          <p:cNvPr id="22" name="Picture 21">
            <a:extLst>
              <a:ext uri="{FF2B5EF4-FFF2-40B4-BE49-F238E27FC236}">
                <a16:creationId xmlns:a16="http://schemas.microsoft.com/office/drawing/2014/main" id="{BCE26FC9-EDBF-F44C-B935-E1A9E8F9151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0" y="0"/>
            <a:ext cx="121920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5221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black"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black"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 bwMode="black">
          <a:xfrm>
            <a:off x="838200" y="6356350"/>
            <a:ext cx="13585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  <a:latin typeface="Tenorite" pitchFamily="2" charset="0"/>
              </a:defRPr>
            </a:lvl1pPr>
          </a:lstStyle>
          <a:p>
            <a:fld id="{97146A86-9F44-0143-A019-33CAB9F4355B}" type="datetime1">
              <a:rPr lang="en-US" smtClean="0"/>
              <a:t>9/1/2025</a:t>
            </a:fld>
            <a:endParaRPr lang="en-US"/>
          </a:p>
        </p:txBody>
      </p:sp>
      <p:sp>
        <p:nvSpPr>
          <p:cNvPr id="12" name="Footer Placeholder 4"/>
          <p:cNvSpPr>
            <a:spLocks noGrp="1"/>
          </p:cNvSpPr>
          <p:nvPr>
            <p:ph type="ftr" sz="quarter" idx="3"/>
          </p:nvPr>
        </p:nvSpPr>
        <p:spPr bwMode="black">
          <a:xfrm>
            <a:off x="3302177" y="6356349"/>
            <a:ext cx="5587647" cy="365125"/>
          </a:xfrm>
          <a:prstGeom prst="rect">
            <a:avLst/>
          </a:prstGeom>
        </p:spPr>
        <p:txBody>
          <a:bodyPr anchor="ctr"/>
          <a:lstStyle>
            <a:lvl1pPr algn="ctr">
              <a:defRPr sz="1200">
                <a:solidFill>
                  <a:schemeClr val="tx2"/>
                </a:solidFill>
                <a:latin typeface="Tenorite" pitchFamily="2" charset="0"/>
              </a:defRPr>
            </a:lvl1pPr>
          </a:lstStyle>
          <a:p>
            <a:r>
              <a:rPr lang="en-US"/>
              <a:t>metrotransit.org/websiteurl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black">
          <a:xfrm>
            <a:off x="10396728" y="6356350"/>
            <a:ext cx="1462668" cy="365125"/>
          </a:xfrm>
          <a:prstGeom prst="rect">
            <a:avLst/>
          </a:prstGeom>
        </p:spPr>
        <p:txBody>
          <a:bodyPr vert="horz" lIns="91440" tIns="45720" rIns="0" bIns="45720" rtlCol="0" anchor="ctr"/>
          <a:lstStyle>
            <a:lvl1pPr algn="r">
              <a:defRPr sz="1200">
                <a:solidFill>
                  <a:schemeClr val="tx2"/>
                </a:solidFill>
                <a:latin typeface="Tenorite" pitchFamily="2" charset="0"/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623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4" r:id="rId1"/>
    <p:sldLayoutId id="2147483845" r:id="rId2"/>
    <p:sldLayoutId id="2147483847" r:id="rId3"/>
    <p:sldLayoutId id="2147483848" r:id="rId4"/>
    <p:sldLayoutId id="2147483858" r:id="rId5"/>
    <p:sldLayoutId id="2147483860" r:id="rId6"/>
    <p:sldLayoutId id="2147483852" r:id="rId7"/>
    <p:sldLayoutId id="2147483826" r:id="rId8"/>
    <p:sldLayoutId id="2147483861" r:id="rId9"/>
    <p:sldLayoutId id="2147483862" r:id="rId10"/>
    <p:sldLayoutId id="2147483863" r:id="rId11"/>
    <p:sldLayoutId id="2147483864" r:id="rId12"/>
    <p:sldLayoutId id="2147483732" r:id="rId13"/>
    <p:sldLayoutId id="2147483733" r:id="rId14"/>
    <p:sldLayoutId id="2147483821" r:id="rId15"/>
    <p:sldLayoutId id="2147483797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chemeClr val="tx1"/>
          </a:solidFill>
          <a:latin typeface="Tenorite" pitchFamily="2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2500" kern="1200">
          <a:solidFill>
            <a:schemeClr val="tx2"/>
          </a:solidFill>
          <a:latin typeface="Tenorite" pitchFamily="2" charset="0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accent1"/>
        </a:buClr>
        <a:buFont typeface="System Font Regular"/>
        <a:buChar char="–"/>
        <a:defRPr sz="2100" kern="1200">
          <a:solidFill>
            <a:schemeClr val="tx2"/>
          </a:solidFill>
          <a:latin typeface="Tenorite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Tenorite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Tenorite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1000"/>
        </a:spcAft>
        <a:buClr>
          <a:schemeClr val="accent1"/>
        </a:buClr>
        <a:buFont typeface="Arial" panose="020B0604020202020204" pitchFamily="34" charset="0"/>
        <a:buChar char="•"/>
        <a:defRPr sz="1700" kern="1200">
          <a:solidFill>
            <a:schemeClr val="tx2"/>
          </a:solidFill>
          <a:latin typeface="Tenorite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832F616-EF4C-8844-8AE1-66EE0B8459D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Metro Mobility Program Overview</a:t>
            </a:r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2316AF3-2D63-7043-B862-239247E68B6E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822960" y="5568474"/>
            <a:ext cx="11212022" cy="1289525"/>
          </a:xfrm>
        </p:spPr>
        <p:txBody>
          <a:bodyPr>
            <a:normAutofit fontScale="77500" lnSpcReduction="20000"/>
          </a:bodyPr>
          <a:lstStyle/>
          <a:p>
            <a:r>
              <a:rPr lang="en-US" dirty="0"/>
              <a:t>Transportation Accessibility Advisory Committee, 09/03/2025</a:t>
            </a:r>
          </a:p>
          <a:p>
            <a:r>
              <a:rPr lang="en-US" dirty="0"/>
              <a:t>Julie Sellner, Metro Mobility Customer Service Manager, Julie.sellner@metc.state.mn.us </a:t>
            </a:r>
          </a:p>
          <a:p>
            <a:r>
              <a:rPr lang="en-US" dirty="0"/>
              <a:t>Cheryl Schmidt, Metro Mobility Customer Service Assistant Manager, Cheryl.Schmidt@metc.state.mn.us 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5" name="Graphic 8" descr="Metro Mobility logo">
            <a:extLst>
              <a:ext uri="{FF2B5EF4-FFF2-40B4-BE49-F238E27FC236}">
                <a16:creationId xmlns:a16="http://schemas.microsoft.com/office/drawing/2014/main" id="{E5AE4C01-2FA4-6744-96B0-E67007AAB7B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116324" y="1710175"/>
            <a:ext cx="3959352" cy="97405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133115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7C0BF0-E801-F027-6DEA-B05D586BC73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187066-1CBA-B880-A5F1-139F4D6953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09600"/>
            <a:ext cx="10582275" cy="1216025"/>
          </a:xfrm>
        </p:spPr>
        <p:txBody>
          <a:bodyPr>
            <a:normAutofit fontScale="90000"/>
          </a:bodyPr>
          <a:lstStyle/>
          <a:p>
            <a:r>
              <a:rPr lang="en-US" dirty="0"/>
              <a:t>2025 Year To Date KPI Data – </a:t>
            </a:r>
            <a:br>
              <a:rPr lang="en-US" dirty="0"/>
            </a:br>
            <a:r>
              <a:rPr lang="en-US" dirty="0"/>
              <a:t>	</a:t>
            </a:r>
            <a:r>
              <a:rPr lang="en-US" dirty="0">
                <a:solidFill>
                  <a:schemeClr val="tx2"/>
                </a:solidFill>
              </a:rPr>
              <a:t>On Board Time Performance - Comparative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7662D1F-3637-DF3E-7012-3CABA9ACDBC7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10</a:t>
            </a:fld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04D69224-BFAE-3C5C-0B63-B35243CDEB6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499464889"/>
              </p:ext>
            </p:extLst>
          </p:nvPr>
        </p:nvGraphicFramePr>
        <p:xfrm>
          <a:off x="838199" y="2153264"/>
          <a:ext cx="10582274" cy="3726426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697362">
                  <a:extLst>
                    <a:ext uri="{9D8B030D-6E8A-4147-A177-3AD203B41FA5}">
                      <a16:colId xmlns:a16="http://schemas.microsoft.com/office/drawing/2014/main" val="2261846770"/>
                    </a:ext>
                  </a:extLst>
                </a:gridCol>
                <a:gridCol w="2104104">
                  <a:extLst>
                    <a:ext uri="{9D8B030D-6E8A-4147-A177-3AD203B41FA5}">
                      <a16:colId xmlns:a16="http://schemas.microsoft.com/office/drawing/2014/main" val="1083757714"/>
                    </a:ext>
                  </a:extLst>
                </a:gridCol>
                <a:gridCol w="1868129">
                  <a:extLst>
                    <a:ext uri="{9D8B030D-6E8A-4147-A177-3AD203B41FA5}">
                      <a16:colId xmlns:a16="http://schemas.microsoft.com/office/drawing/2014/main" val="3352815309"/>
                    </a:ext>
                  </a:extLst>
                </a:gridCol>
                <a:gridCol w="1912679">
                  <a:extLst>
                    <a:ext uri="{9D8B030D-6E8A-4147-A177-3AD203B41FA5}">
                      <a16:colId xmlns:a16="http://schemas.microsoft.com/office/drawing/2014/main" val="1170340878"/>
                    </a:ext>
                  </a:extLst>
                </a:gridCol>
              </a:tblGrid>
              <a:tr h="62107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2025 YTD Trips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FTA Threshold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2024 YTD OTP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42645347"/>
                  </a:ext>
                </a:extLst>
              </a:tr>
              <a:tr h="6210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On Board Time Performance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97.2%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95.0%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96.1%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863930194"/>
                  </a:ext>
                </a:extLst>
              </a:tr>
              <a:tr h="6210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Total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1,067,983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1,067,983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1,067,983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08548970"/>
                  </a:ext>
                </a:extLst>
              </a:tr>
              <a:tr h="6210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Trips within OBT Thresholds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1,037,932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1,014,584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1,026,841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03688394"/>
                  </a:ext>
                </a:extLst>
              </a:tr>
              <a:tr h="6210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Trips Exceeding OBT Thresholds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30,051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53,399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41,142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28001619"/>
                  </a:ext>
                </a:extLst>
              </a:tr>
              <a:tr h="62107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Additional Late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23,348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11,091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677528891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E0A188C-735C-975B-8253-FE9186E494ED}"/>
              </a:ext>
            </a:extLst>
          </p:cNvPr>
          <p:cNvSpPr txBox="1"/>
          <p:nvPr/>
        </p:nvSpPr>
        <p:spPr>
          <a:xfrm>
            <a:off x="1455173" y="5919019"/>
            <a:ext cx="9232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Our goal is not just to achieve FTA Threshold, 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but to continuously work to exceed On Board Time Performance expectations</a:t>
            </a:r>
          </a:p>
        </p:txBody>
      </p:sp>
    </p:spTree>
    <p:extLst>
      <p:ext uri="{BB962C8B-B14F-4D97-AF65-F5344CB8AC3E}">
        <p14:creationId xmlns:p14="http://schemas.microsoft.com/office/powerpoint/2010/main" val="403783284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671701-D392-371D-9548-E8BB13103C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3D02D6-FB4F-0B53-EA78-A1D6D92DA7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09600"/>
            <a:ext cx="10582275" cy="1216025"/>
          </a:xfrm>
        </p:spPr>
        <p:txBody>
          <a:bodyPr>
            <a:normAutofit fontScale="90000"/>
          </a:bodyPr>
          <a:lstStyle/>
          <a:p>
            <a:r>
              <a:rPr lang="en-US" dirty="0"/>
              <a:t>2025 Year To Date KPI Data – </a:t>
            </a:r>
            <a:br>
              <a:rPr lang="en-US" dirty="0"/>
            </a:br>
            <a:r>
              <a:rPr lang="en-US" dirty="0"/>
              <a:t>				ADA Trip Request Denials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3D9442-9F25-C629-FE32-3B0EFB1831C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F8F0F13-FA83-7684-1DF5-1CC7A962B76E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838200" y="2258952"/>
            <a:ext cx="10296526" cy="3656073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2025 = 0 total one-way denials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2024 = 111 total one-way denials (almost exclusively in January)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2023 = 10,726 total one-way denials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D6E11AE-7A73-9F26-9749-778BA0E44E4C}"/>
              </a:ext>
            </a:extLst>
          </p:cNvPr>
          <p:cNvSpPr txBox="1"/>
          <p:nvPr/>
        </p:nvSpPr>
        <p:spPr>
          <a:xfrm>
            <a:off x="332604" y="5314860"/>
            <a:ext cx="117512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NOTE: The Americans with Disabilities Act (ADA) </a:t>
            </a:r>
            <a:r>
              <a:rPr lang="en-US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does not permit transit agencies to have any capacity constraints</a:t>
            </a:r>
            <a:r>
              <a:rPr lang="en-US" b="0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 in ADA paratransit. Capacity constraints are defined as any operational patterns or practices that significantly limit the availability of service to ADA paratransit eligible individuals</a:t>
            </a:r>
            <a:r>
              <a:rPr lang="en-US" sz="1800" dirty="0">
                <a:solidFill>
                  <a:schemeClr val="tx1"/>
                </a:solidFill>
              </a:rPr>
              <a:t>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130637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1CD5F70-0B19-6E2E-DF13-10821CE9A6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0DB891-8247-D178-BD03-C91DF45B8A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How do we improve On Time Performance, On Board Time, and Appointment Times: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A366D6-ECD7-7C22-D88F-CCB856FE0D3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61322"/>
            <a:ext cx="10515600" cy="4287078"/>
          </a:xfrm>
        </p:spPr>
        <p:txBody>
          <a:bodyPr>
            <a:normAutofit fontScale="70000" lnSpcReduction="20000"/>
          </a:bodyPr>
          <a:lstStyle/>
          <a:p>
            <a:r>
              <a:rPr lang="en-US" dirty="0">
                <a:solidFill>
                  <a:schemeClr val="accent1"/>
                </a:solidFill>
              </a:rPr>
              <a:t>Advance Real Time route optimization and scheduling Technology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Assist Reservationist for best possible trip scheduling solutions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Assists Dispatchers to improve and enhance routing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Assists Managers in operational management: real time performance tracking, fleet visibility, and staff communication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Working to implement Driver Mate to improve real time road conditions and communication for drivers</a:t>
            </a:r>
          </a:p>
          <a:p>
            <a:r>
              <a:rPr lang="en-US" dirty="0">
                <a:solidFill>
                  <a:schemeClr val="accent1"/>
                </a:solidFill>
              </a:rPr>
              <a:t>Operations: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Provider oversight on daily basis addressing operational issues as quickly as possible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Driver, Dispatcher and Reservations continued Training (monthly meeting &amp; one on one counseling/training)</a:t>
            </a:r>
          </a:p>
          <a:p>
            <a:r>
              <a:rPr lang="en-US" dirty="0">
                <a:solidFill>
                  <a:schemeClr val="accent1"/>
                </a:solidFill>
              </a:rPr>
              <a:t>Customer Service: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Each compliant is investigated (i.e. phone calls and/or video pulls) identifies staffing or equipment issues swiftly. The identified issue is addressed with counseling/ training/ or equipment repair prior to complaint being closed. 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Exception Reports – analysis the by hour of day, by day of week, and by specific customers to identify any patterns and / or practices of failure, identify opportunities for systemic improvement.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20EA9F1-1E45-3896-2D1B-DB5352341D35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72327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542D26-A5B2-738A-8518-80031F9434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609600"/>
            <a:ext cx="10515600" cy="727587"/>
          </a:xfrm>
        </p:spPr>
        <p:txBody>
          <a:bodyPr>
            <a:normAutofit fontScale="90000"/>
          </a:bodyPr>
          <a:lstStyle/>
          <a:p>
            <a:r>
              <a:rPr lang="en-US" dirty="0"/>
              <a:t>Member Questions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FA2E45-518C-8359-6622-F88A73A5348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553497"/>
            <a:ext cx="10596716" cy="4935793"/>
          </a:xfrm>
        </p:spPr>
        <p:txBody>
          <a:bodyPr>
            <a:normAutofit fontScale="92500" lnSpcReduction="20000"/>
          </a:bodyPr>
          <a:lstStyle/>
          <a:p>
            <a:r>
              <a:rPr lang="en-US" dirty="0">
                <a:solidFill>
                  <a:schemeClr val="accent1"/>
                </a:solidFill>
              </a:rPr>
              <a:t>Question from last meeting: 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What is MMSC doing to improve performance?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Please see previous slide for an overview 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Why is Non-ADA OBT better? 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Non-ADA trips are longer trips (greater distance) which allows greater OBT.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ADA (most of the shorter trips) have less OBT allowed and represent a majority of the trips scheduled.  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If Electronic reader on the vehicle or the card is not working properly, does MMSC collect fares from clients?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No, if equipment or card failure, we do not go after collection of fares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Demand Data Tracking - are other areas also tracked for the Metro Mobility Service</a:t>
            </a:r>
          </a:p>
          <a:p>
            <a:pPr lvl="2"/>
            <a:r>
              <a:rPr lang="en-US" dirty="0">
                <a:solidFill>
                  <a:schemeClr val="accent1"/>
                </a:solidFill>
              </a:rPr>
              <a:t>Yes. To name a few: Operational Productivity, Slack Time, Non-Escorts, Collisions/Incidents, Safety Issues, No Shows, Missed Trips, Trip Counts, Eligibility, Vehicle Maintenance, service hours and mileage, NTD data, etc.</a:t>
            </a:r>
          </a:p>
          <a:p>
            <a:pPr lvl="1"/>
            <a:r>
              <a:rPr lang="en-US" dirty="0">
                <a:solidFill>
                  <a:schemeClr val="accent1"/>
                </a:solidFill>
              </a:rPr>
              <a:t>Going forward, the major Key Performance Indicators will be provided for TAAC review</a:t>
            </a:r>
          </a:p>
          <a:p>
            <a:r>
              <a:rPr lang="en-US" dirty="0">
                <a:solidFill>
                  <a:schemeClr val="accent1"/>
                </a:solidFill>
              </a:rPr>
              <a:t>Other Questions?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DCE54C-6209-21EB-2C07-9A332AEA7F52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507513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en-US"/>
            </a:br>
            <a:br>
              <a:rPr lang="en-US"/>
            </a:br>
            <a:r>
              <a:rPr lang="en-US"/>
              <a:t>Thank you!</a:t>
            </a:r>
          </a:p>
        </p:txBody>
      </p:sp>
      <p:pic>
        <p:nvPicPr>
          <p:cNvPr id="8" name="Graphic 8" descr="Metro Mobility logo">
            <a:extLst>
              <a:ext uri="{FF2B5EF4-FFF2-40B4-BE49-F238E27FC236}">
                <a16:creationId xmlns:a16="http://schemas.microsoft.com/office/drawing/2014/main" id="{70913D66-2695-BF4F-A564-ED9C877F04D3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9257997" y="534273"/>
            <a:ext cx="2404872" cy="5916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88518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838200" y="609600"/>
            <a:ext cx="10515600" cy="1216025"/>
          </a:xfrm>
        </p:spPr>
        <p:txBody>
          <a:bodyPr/>
          <a:lstStyle/>
          <a:p>
            <a:r>
              <a:rPr lang="en-US"/>
              <a:t>Key Service Performance Metrics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895E0EA-716D-5647-A420-A52E5098C43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10396728" y="6356350"/>
            <a:ext cx="1462668" cy="365125"/>
          </a:xfrm>
        </p:spPr>
        <p:txBody>
          <a:bodyPr/>
          <a:lstStyle/>
          <a:p>
            <a:fld id="{48F63A3B-78C7-47BE-AE5E-E10140E04643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Text Placeholder 7">
            <a:extLst>
              <a:ext uri="{FF2B5EF4-FFF2-40B4-BE49-F238E27FC236}">
                <a16:creationId xmlns:a16="http://schemas.microsoft.com/office/drawing/2014/main" id="{BB0365FC-BD43-E013-ED4C-F3289E9A2FE0}"/>
              </a:ext>
            </a:extLst>
          </p:cNvPr>
          <p:cNvSpPr txBox="1">
            <a:spLocks/>
          </p:cNvSpPr>
          <p:nvPr/>
        </p:nvSpPr>
        <p:spPr>
          <a:xfrm>
            <a:off x="585227" y="1952973"/>
            <a:ext cx="6385844" cy="369074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100000"/>
              </a:lnSpc>
              <a:spcBef>
                <a:spcPts val="100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2500" kern="1200">
                <a:solidFill>
                  <a:schemeClr val="tx2"/>
                </a:solidFill>
                <a:latin typeface="Tenorite" pitchFamily="2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System Font Regular"/>
              <a:buChar char="–"/>
              <a:defRPr sz="2100" kern="1200">
                <a:solidFill>
                  <a:schemeClr val="tx2"/>
                </a:solidFill>
                <a:latin typeface="Tenorite" pitchFamily="2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 kern="1200">
                <a:solidFill>
                  <a:schemeClr val="tx2"/>
                </a:solidFill>
                <a:latin typeface="Tenorite" pitchFamily="2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 kern="1200">
                <a:solidFill>
                  <a:schemeClr val="tx2"/>
                </a:solidFill>
                <a:latin typeface="Tenorite" pitchFamily="2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accent1"/>
              </a:buClr>
              <a:buFont typeface="Arial" panose="020B0604020202020204" pitchFamily="34" charset="0"/>
              <a:buChar char="•"/>
              <a:defRPr sz="1700" kern="1200">
                <a:solidFill>
                  <a:schemeClr val="tx2"/>
                </a:solidFill>
                <a:latin typeface="Tenorite" pitchFamily="2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482261">
              <a:buClrTx/>
            </a:pPr>
            <a:r>
              <a:rPr lang="en-US" sz="1800" b="1" kern="0">
                <a:solidFill>
                  <a:schemeClr val="tx1"/>
                </a:solidFill>
              </a:rPr>
              <a:t>On-Time Performance (OTP): </a:t>
            </a:r>
            <a:r>
              <a:rPr lang="en-US" sz="1800" kern="0">
                <a:solidFill>
                  <a:schemeClr val="tx1"/>
                </a:solidFill>
              </a:rPr>
              <a:t>Percentage of all trips that arrive within 30-minutes of the negotiated pick-up time. </a:t>
            </a:r>
          </a:p>
          <a:p>
            <a:pPr defTabSz="482261">
              <a:buClrTx/>
            </a:pPr>
            <a:r>
              <a:rPr lang="en-US" sz="1800" b="1" kern="0">
                <a:solidFill>
                  <a:schemeClr val="tx1"/>
                </a:solidFill>
              </a:rPr>
              <a:t>Appointment Time (APPT): </a:t>
            </a:r>
            <a:r>
              <a:rPr lang="en-US" sz="1800" kern="0">
                <a:solidFill>
                  <a:schemeClr val="tx1"/>
                </a:solidFill>
              </a:rPr>
              <a:t>Percentage of all trips that arrived no later than the negotiated appointment time and no earlier than 30 minutes early* to the scheduled appointment time. (*effective 1/1/2024)</a:t>
            </a:r>
          </a:p>
          <a:p>
            <a:pPr defTabSz="482261">
              <a:buClrTx/>
            </a:pPr>
            <a:r>
              <a:rPr lang="en-US" sz="1800" b="1" kern="0">
                <a:solidFill>
                  <a:schemeClr val="tx1"/>
                </a:solidFill>
              </a:rPr>
              <a:t>On-Board Time (OBT): </a:t>
            </a:r>
            <a:r>
              <a:rPr lang="en-US" sz="1800" kern="0">
                <a:solidFill>
                  <a:schemeClr val="tx1"/>
                </a:solidFill>
              </a:rPr>
              <a:t>Percentage of trips that did not exceed the calculated maximum on board time.</a:t>
            </a:r>
          </a:p>
          <a:p>
            <a:pPr defTabSz="482261">
              <a:buClrTx/>
            </a:pPr>
            <a:r>
              <a:rPr lang="en-US" sz="1800" b="1" kern="0">
                <a:solidFill>
                  <a:schemeClr val="tx1"/>
                </a:solidFill>
              </a:rPr>
              <a:t>Capacity Denials</a:t>
            </a:r>
            <a:r>
              <a:rPr lang="en-US" sz="1800" kern="0">
                <a:solidFill>
                  <a:schemeClr val="tx1"/>
                </a:solidFill>
              </a:rPr>
              <a:t>: Count of requested trips that were unable to be performed due to system capacity constraints.</a:t>
            </a:r>
          </a:p>
        </p:txBody>
      </p:sp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1776CEFB-5F12-D536-C7C9-D295BA9F1E0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06528060"/>
              </p:ext>
            </p:extLst>
          </p:nvPr>
        </p:nvGraphicFramePr>
        <p:xfrm>
          <a:off x="7196226" y="1952973"/>
          <a:ext cx="4663170" cy="33517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40655">
                  <a:extLst>
                    <a:ext uri="{9D8B030D-6E8A-4147-A177-3AD203B41FA5}">
                      <a16:colId xmlns:a16="http://schemas.microsoft.com/office/drawing/2014/main" val="2663592423"/>
                    </a:ext>
                  </a:extLst>
                </a:gridCol>
                <a:gridCol w="2238375">
                  <a:extLst>
                    <a:ext uri="{9D8B030D-6E8A-4147-A177-3AD203B41FA5}">
                      <a16:colId xmlns:a16="http://schemas.microsoft.com/office/drawing/2014/main" val="3194215380"/>
                    </a:ext>
                  </a:extLst>
                </a:gridCol>
                <a:gridCol w="984140">
                  <a:extLst>
                    <a:ext uri="{9D8B030D-6E8A-4147-A177-3AD203B41FA5}">
                      <a16:colId xmlns:a16="http://schemas.microsoft.com/office/drawing/2014/main" val="2593191620"/>
                    </a:ext>
                  </a:extLst>
                </a:gridCol>
              </a:tblGrid>
              <a:tr h="475005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KPI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“ADA”</a:t>
                      </a:r>
                    </a:p>
                    <a:p>
                      <a:pPr algn="ctr"/>
                      <a:r>
                        <a:rPr lang="en-US" dirty="0"/>
                        <a:t>Goal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“Non-ADA” Goal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77416797"/>
                  </a:ext>
                </a:extLst>
              </a:tr>
              <a:tr h="654106">
                <a:tc>
                  <a:txBody>
                    <a:bodyPr/>
                    <a:lstStyle/>
                    <a:p>
                      <a:r>
                        <a:rPr lang="en-US" dirty="0"/>
                        <a:t>OTP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100% </a:t>
                      </a:r>
                    </a:p>
                    <a:p>
                      <a:r>
                        <a:rPr lang="en-US" dirty="0"/>
                        <a:t>(contract min. 90%)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85%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92287543"/>
                  </a:ext>
                </a:extLst>
              </a:tr>
              <a:tr h="654106">
                <a:tc>
                  <a:txBody>
                    <a:bodyPr/>
                    <a:lstStyle/>
                    <a:p>
                      <a:r>
                        <a:rPr lang="en-US" dirty="0"/>
                        <a:t>APPT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100%</a:t>
                      </a:r>
                    </a:p>
                    <a:p>
                      <a:r>
                        <a:rPr lang="en-US" dirty="0"/>
                        <a:t>(contract min. 85%)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85%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6513347"/>
                  </a:ext>
                </a:extLst>
              </a:tr>
              <a:tr h="654106">
                <a:tc>
                  <a:txBody>
                    <a:bodyPr/>
                    <a:lstStyle/>
                    <a:p>
                      <a:r>
                        <a:rPr lang="en-US"/>
                        <a:t>OBT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100%</a:t>
                      </a:r>
                    </a:p>
                    <a:p>
                      <a:r>
                        <a:rPr lang="en-US"/>
                        <a:t>(contract min. 95%)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95%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09956316"/>
                  </a:ext>
                </a:extLst>
              </a:tr>
              <a:tr h="475005">
                <a:tc>
                  <a:txBody>
                    <a:bodyPr/>
                    <a:lstStyle/>
                    <a:p>
                      <a:r>
                        <a:rPr lang="en-US"/>
                        <a:t>Denials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/>
                        <a:t>Zero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Zero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94586702"/>
                  </a:ext>
                </a:extLst>
              </a:tr>
            </a:tbl>
          </a:graphicData>
        </a:graphic>
      </p:graphicFrame>
      <p:sp>
        <p:nvSpPr>
          <p:cNvPr id="11" name="TextBox 10">
            <a:extLst>
              <a:ext uri="{FF2B5EF4-FFF2-40B4-BE49-F238E27FC236}">
                <a16:creationId xmlns:a16="http://schemas.microsoft.com/office/drawing/2014/main" id="{EE2CD2B0-E2DB-ACB6-B718-04DA86BCE2FF}"/>
              </a:ext>
            </a:extLst>
          </p:cNvPr>
          <p:cNvSpPr txBox="1"/>
          <p:nvPr/>
        </p:nvSpPr>
        <p:spPr>
          <a:xfrm>
            <a:off x="332604" y="5756185"/>
            <a:ext cx="1175124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0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NOTE: The Americans with Disabilities Act (ADA) </a:t>
            </a:r>
            <a:r>
              <a:rPr lang="en-US" b="1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does not permit transit agencies to have any capacity constraints</a:t>
            </a:r>
            <a:r>
              <a:rPr lang="en-US" b="0" i="0" dirty="0">
                <a:solidFill>
                  <a:srgbClr val="111111"/>
                </a:solidFill>
                <a:effectLst/>
                <a:latin typeface="Roboto" panose="02000000000000000000" pitchFamily="2" charset="0"/>
              </a:rPr>
              <a:t> in ADA paratransit. Capacity constraints are defined as any operational patterns or practices that significantly limit the availability of service to ADA paratransit eligible individuals</a:t>
            </a:r>
            <a:r>
              <a:rPr lang="en-US" sz="1800" dirty="0">
                <a:solidFill>
                  <a:schemeClr val="tx1"/>
                </a:solidFill>
              </a:rPr>
              <a:t>. 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22193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D9BB53-24B5-5DF7-4CAB-3211256D3E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09600"/>
            <a:ext cx="10582275" cy="1216025"/>
          </a:xfrm>
        </p:spPr>
        <p:txBody>
          <a:bodyPr>
            <a:normAutofit fontScale="90000"/>
          </a:bodyPr>
          <a:lstStyle/>
          <a:p>
            <a:r>
              <a:rPr lang="en-US" dirty="0"/>
              <a:t>2025 Year To Date KPI Data – </a:t>
            </a:r>
            <a:br>
              <a:rPr lang="en-US" dirty="0"/>
            </a:br>
            <a:r>
              <a:rPr lang="en-US" dirty="0"/>
              <a:t>				</a:t>
            </a:r>
            <a:r>
              <a:rPr lang="en-US" dirty="0">
                <a:solidFill>
                  <a:schemeClr val="tx2"/>
                </a:solidFill>
              </a:rPr>
              <a:t>On Time Performance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2FED456-1DC1-9D94-7DF7-A02D2150B11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3</a:t>
            </a:fld>
            <a:endParaRPr lang="en-US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00FAB977-07CE-6F24-4194-C5C41AE3065C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457296617"/>
              </p:ext>
            </p:extLst>
          </p:nvPr>
        </p:nvGraphicFramePr>
        <p:xfrm>
          <a:off x="1292942" y="1946788"/>
          <a:ext cx="9606115" cy="3903405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3529781">
                  <a:extLst>
                    <a:ext uri="{9D8B030D-6E8A-4147-A177-3AD203B41FA5}">
                      <a16:colId xmlns:a16="http://schemas.microsoft.com/office/drawing/2014/main" val="2628878237"/>
                    </a:ext>
                  </a:extLst>
                </a:gridCol>
                <a:gridCol w="2025445">
                  <a:extLst>
                    <a:ext uri="{9D8B030D-6E8A-4147-A177-3AD203B41FA5}">
                      <a16:colId xmlns:a16="http://schemas.microsoft.com/office/drawing/2014/main" val="120750614"/>
                    </a:ext>
                  </a:extLst>
                </a:gridCol>
                <a:gridCol w="2288118">
                  <a:extLst>
                    <a:ext uri="{9D8B030D-6E8A-4147-A177-3AD203B41FA5}">
                      <a16:colId xmlns:a16="http://schemas.microsoft.com/office/drawing/2014/main" val="1083203648"/>
                    </a:ext>
                  </a:extLst>
                </a:gridCol>
                <a:gridCol w="1762771">
                  <a:extLst>
                    <a:ext uri="{9D8B030D-6E8A-4147-A177-3AD203B41FA5}">
                      <a16:colId xmlns:a16="http://schemas.microsoft.com/office/drawing/2014/main" val="1577304155"/>
                    </a:ext>
                  </a:extLst>
                </a:gridCol>
              </a:tblGrid>
              <a:tr h="78068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ADA Trips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Non-ADA Trips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Total Trips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18555226"/>
                  </a:ext>
                </a:extLst>
              </a:tr>
              <a:tr h="78068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On Time Performance: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93.5%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93.3%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93.4%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23710134"/>
                  </a:ext>
                </a:extLst>
              </a:tr>
              <a:tr h="78068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Total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767,063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300,920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1,067,983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629558292"/>
                  </a:ext>
                </a:extLst>
              </a:tr>
              <a:tr h="78068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On Time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717,298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280,785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997,980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83452948"/>
                  </a:ext>
                </a:extLst>
              </a:tr>
              <a:tr h="780681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Late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49,765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20,135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70,003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083040146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8E538EB-A2FD-EDCB-76C3-81BCF9564C76}"/>
              </a:ext>
            </a:extLst>
          </p:cNvPr>
          <p:cNvSpPr txBox="1"/>
          <p:nvPr/>
        </p:nvSpPr>
        <p:spPr>
          <a:xfrm>
            <a:off x="1936955" y="5850193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FTA Threshold = 90%</a:t>
            </a:r>
          </a:p>
        </p:txBody>
      </p:sp>
    </p:spTree>
    <p:extLst>
      <p:ext uri="{BB962C8B-B14F-4D97-AF65-F5344CB8AC3E}">
        <p14:creationId xmlns:p14="http://schemas.microsoft.com/office/powerpoint/2010/main" val="392858175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087323-F9A3-ED8B-78B1-6B57D88F24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1DB2D5-59C6-C1CF-3BC1-84810C75EC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09600"/>
            <a:ext cx="10582275" cy="1216025"/>
          </a:xfrm>
        </p:spPr>
        <p:txBody>
          <a:bodyPr>
            <a:normAutofit fontScale="90000"/>
          </a:bodyPr>
          <a:lstStyle/>
          <a:p>
            <a:r>
              <a:rPr lang="en-US" dirty="0"/>
              <a:t>2025 Year To Date KPI Data – </a:t>
            </a:r>
            <a:br>
              <a:rPr lang="en-US" dirty="0"/>
            </a:br>
            <a:r>
              <a:rPr lang="en-US" dirty="0"/>
              <a:t>             </a:t>
            </a:r>
            <a:r>
              <a:rPr lang="en-US" dirty="0">
                <a:solidFill>
                  <a:schemeClr val="tx2"/>
                </a:solidFill>
              </a:rPr>
              <a:t>On Time Performance – Late Trips in Detail: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234DD1-0476-8E0E-F1EF-3D241895482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88BD26E0-44DF-6DE5-2DF4-505F3E50EDCE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85355286"/>
              </p:ext>
            </p:extLst>
          </p:nvPr>
        </p:nvGraphicFramePr>
        <p:xfrm>
          <a:off x="658763" y="1932207"/>
          <a:ext cx="3578940" cy="1371600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182760">
                  <a:extLst>
                    <a:ext uri="{9D8B030D-6E8A-4147-A177-3AD203B41FA5}">
                      <a16:colId xmlns:a16="http://schemas.microsoft.com/office/drawing/2014/main" val="1185850862"/>
                    </a:ext>
                  </a:extLst>
                </a:gridCol>
                <a:gridCol w="1396180">
                  <a:extLst>
                    <a:ext uri="{9D8B030D-6E8A-4147-A177-3AD203B41FA5}">
                      <a16:colId xmlns:a16="http://schemas.microsoft.com/office/drawing/2014/main" val="2698381926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Total Trips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8020306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On Time Performance: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93.4%</a:t>
                      </a:r>
                      <a:endParaRPr lang="en-US" sz="18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5053630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Total Trips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1,067,983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80091738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On Time Trips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997,980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46547442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800" u="none" strike="noStrike">
                          <a:effectLst/>
                        </a:rPr>
                        <a:t>Late Trips</a:t>
                      </a:r>
                      <a:endParaRPr lang="en-US" sz="18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1800" u="none" strike="noStrike" dirty="0">
                          <a:effectLst/>
                        </a:rPr>
                        <a:t>70,003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15600684"/>
                  </a:ext>
                </a:extLst>
              </a:tr>
            </a:tbl>
          </a:graphicData>
        </a:graphic>
      </p:graphicFrame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60B23C7-DF15-A080-0F79-80010A748AE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9020724"/>
              </p:ext>
            </p:extLst>
          </p:nvPr>
        </p:nvGraphicFramePr>
        <p:xfrm>
          <a:off x="658763" y="3410389"/>
          <a:ext cx="10761711" cy="2900348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798045">
                  <a:extLst>
                    <a:ext uri="{9D8B030D-6E8A-4147-A177-3AD203B41FA5}">
                      <a16:colId xmlns:a16="http://schemas.microsoft.com/office/drawing/2014/main" val="3126611733"/>
                    </a:ext>
                  </a:extLst>
                </a:gridCol>
                <a:gridCol w="768694">
                  <a:extLst>
                    <a:ext uri="{9D8B030D-6E8A-4147-A177-3AD203B41FA5}">
                      <a16:colId xmlns:a16="http://schemas.microsoft.com/office/drawing/2014/main" val="3592268838"/>
                    </a:ext>
                  </a:extLst>
                </a:gridCol>
                <a:gridCol w="1660378">
                  <a:extLst>
                    <a:ext uri="{9D8B030D-6E8A-4147-A177-3AD203B41FA5}">
                      <a16:colId xmlns:a16="http://schemas.microsoft.com/office/drawing/2014/main" val="850550989"/>
                    </a:ext>
                  </a:extLst>
                </a:gridCol>
                <a:gridCol w="338225">
                  <a:extLst>
                    <a:ext uri="{9D8B030D-6E8A-4147-A177-3AD203B41FA5}">
                      <a16:colId xmlns:a16="http://schemas.microsoft.com/office/drawing/2014/main" val="2671228283"/>
                    </a:ext>
                  </a:extLst>
                </a:gridCol>
                <a:gridCol w="3167018">
                  <a:extLst>
                    <a:ext uri="{9D8B030D-6E8A-4147-A177-3AD203B41FA5}">
                      <a16:colId xmlns:a16="http://schemas.microsoft.com/office/drawing/2014/main" val="2922028164"/>
                    </a:ext>
                  </a:extLst>
                </a:gridCol>
                <a:gridCol w="768694">
                  <a:extLst>
                    <a:ext uri="{9D8B030D-6E8A-4147-A177-3AD203B41FA5}">
                      <a16:colId xmlns:a16="http://schemas.microsoft.com/office/drawing/2014/main" val="3798405467"/>
                    </a:ext>
                  </a:extLst>
                </a:gridCol>
                <a:gridCol w="1260657">
                  <a:extLst>
                    <a:ext uri="{9D8B030D-6E8A-4147-A177-3AD203B41FA5}">
                      <a16:colId xmlns:a16="http://schemas.microsoft.com/office/drawing/2014/main" val="3728237967"/>
                    </a:ext>
                  </a:extLst>
                </a:gridCol>
              </a:tblGrid>
              <a:tr h="368122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b="1" u="none" strike="noStrike" dirty="0">
                          <a:effectLst/>
                        </a:rPr>
                        <a:t>Trips on time: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Trips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53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Late Trips:</a:t>
                      </a:r>
                      <a:endPara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53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Trips</a:t>
                      </a:r>
                      <a:endParaRPr kumimoji="0" lang="en-US" sz="2400" b="0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09873775"/>
                  </a:ext>
                </a:extLst>
              </a:tr>
              <a:tr h="36812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0 to 5 - In Window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31%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       306,953 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&lt;5 - Past Window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37%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   26,164 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13692561"/>
                  </a:ext>
                </a:extLst>
              </a:tr>
              <a:tr h="36812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5 to 10 - In Window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21%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       211,686 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5 to 10 - Past Window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24%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   17,136 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36636323"/>
                  </a:ext>
                </a:extLst>
              </a:tr>
              <a:tr h="52986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10 to 20 - In Window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30%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       303,967 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10 to 20 - Past Window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23%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   16,264 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77704765"/>
                  </a:ext>
                </a:extLst>
              </a:tr>
              <a:tr h="52986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20 to 30 - In Window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18%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       175,374 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20 to 30 - Past Window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8%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      5,873 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506866352"/>
                  </a:ext>
                </a:extLst>
              </a:tr>
              <a:tr h="368122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&gt;30 - Past Window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7%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      4,566 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964476693"/>
                  </a:ext>
                </a:extLst>
              </a:tr>
              <a:tr h="368122"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       997,980 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   70,003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278525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52926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0D835E-F0E0-5E3B-9479-A02FC28E7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5A780AE-3AA7-36F7-1ED1-FD863DAFB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09600"/>
            <a:ext cx="10582275" cy="1216025"/>
          </a:xfrm>
        </p:spPr>
        <p:txBody>
          <a:bodyPr>
            <a:normAutofit fontScale="90000"/>
          </a:bodyPr>
          <a:lstStyle/>
          <a:p>
            <a:r>
              <a:rPr lang="en-US" dirty="0"/>
              <a:t>2025 Year To Date KPI Data – </a:t>
            </a:r>
            <a:br>
              <a:rPr lang="en-US" dirty="0"/>
            </a:br>
            <a:r>
              <a:rPr lang="en-US" dirty="0"/>
              <a:t>             </a:t>
            </a:r>
            <a:r>
              <a:rPr lang="en-US" dirty="0">
                <a:solidFill>
                  <a:schemeClr val="tx2"/>
                </a:solidFill>
              </a:rPr>
              <a:t>On Time Performance – Comparative: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F73B7D6-054F-7833-9505-303FFEBE298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5</a:t>
            </a:fld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17AD2360-8ECA-F865-6F0B-0D6E1EC236F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75108891"/>
              </p:ext>
            </p:extLst>
          </p:nvPr>
        </p:nvGraphicFramePr>
        <p:xfrm>
          <a:off x="1376515" y="2005779"/>
          <a:ext cx="9232492" cy="3588774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3079521">
                  <a:extLst>
                    <a:ext uri="{9D8B030D-6E8A-4147-A177-3AD203B41FA5}">
                      <a16:colId xmlns:a16="http://schemas.microsoft.com/office/drawing/2014/main" val="1611272908"/>
                    </a:ext>
                  </a:extLst>
                </a:gridCol>
                <a:gridCol w="1928048">
                  <a:extLst>
                    <a:ext uri="{9D8B030D-6E8A-4147-A177-3AD203B41FA5}">
                      <a16:colId xmlns:a16="http://schemas.microsoft.com/office/drawing/2014/main" val="1659662820"/>
                    </a:ext>
                  </a:extLst>
                </a:gridCol>
                <a:gridCol w="2356503">
                  <a:extLst>
                    <a:ext uri="{9D8B030D-6E8A-4147-A177-3AD203B41FA5}">
                      <a16:colId xmlns:a16="http://schemas.microsoft.com/office/drawing/2014/main" val="301701315"/>
                    </a:ext>
                  </a:extLst>
                </a:gridCol>
                <a:gridCol w="1868420">
                  <a:extLst>
                    <a:ext uri="{9D8B030D-6E8A-4147-A177-3AD203B41FA5}">
                      <a16:colId xmlns:a16="http://schemas.microsoft.com/office/drawing/2014/main" val="1755961144"/>
                    </a:ext>
                  </a:extLst>
                </a:gridCol>
              </a:tblGrid>
              <a:tr h="598129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2025 YTD Trips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FTA Threshold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2024 YTD OTP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53531881"/>
                  </a:ext>
                </a:extLst>
              </a:tr>
              <a:tr h="59812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On Time Performance: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93.4%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90.0%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91.8%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11886264"/>
                  </a:ext>
                </a:extLst>
              </a:tr>
              <a:tr h="59812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Total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1,067,983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1,067,983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1,067,983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175816521"/>
                  </a:ext>
                </a:extLst>
              </a:tr>
              <a:tr h="59812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On Time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997,980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961,185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980,286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542975830"/>
                  </a:ext>
                </a:extLst>
              </a:tr>
              <a:tr h="59812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Late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70,003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106,798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87,697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858648208"/>
                  </a:ext>
                </a:extLst>
              </a:tr>
              <a:tr h="598129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Additional Late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 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36,795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17,694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26806897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1372526A-A458-3F21-3A61-36B81D1F246C}"/>
              </a:ext>
            </a:extLst>
          </p:cNvPr>
          <p:cNvSpPr txBox="1"/>
          <p:nvPr/>
        </p:nvSpPr>
        <p:spPr>
          <a:xfrm>
            <a:off x="365940" y="5679242"/>
            <a:ext cx="11526791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900" dirty="0">
                <a:solidFill>
                  <a:srgbClr val="FF0000"/>
                </a:solidFill>
              </a:rPr>
              <a:t>Our goal is not just to achieve FTA Threshold, but to continuously work to exceed OTP expectations.</a:t>
            </a:r>
          </a:p>
          <a:p>
            <a:pPr algn="ctr"/>
            <a:r>
              <a:rPr lang="en-US" sz="1900" dirty="0">
                <a:solidFill>
                  <a:srgbClr val="FF0000"/>
                </a:solidFill>
              </a:rPr>
              <a:t>Contracts include language of a stretch goal of 93% to incentivize performance that exceeds Federal requirements</a:t>
            </a:r>
          </a:p>
        </p:txBody>
      </p:sp>
    </p:spTree>
    <p:extLst>
      <p:ext uri="{BB962C8B-B14F-4D97-AF65-F5344CB8AC3E}">
        <p14:creationId xmlns:p14="http://schemas.microsoft.com/office/powerpoint/2010/main" val="35854666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588709-FF0B-A022-0E7F-A30967F7AB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4BB83D-9293-7B77-A48B-7FD1496343C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09600"/>
            <a:ext cx="10582275" cy="1216025"/>
          </a:xfrm>
        </p:spPr>
        <p:txBody>
          <a:bodyPr>
            <a:normAutofit fontScale="90000"/>
          </a:bodyPr>
          <a:lstStyle/>
          <a:p>
            <a:r>
              <a:rPr lang="en-US" dirty="0"/>
              <a:t>2025 Year To Date KPI Data – </a:t>
            </a:r>
            <a:br>
              <a:rPr lang="en-US" dirty="0"/>
            </a:br>
            <a:r>
              <a:rPr lang="en-US" dirty="0"/>
              <a:t>                       </a:t>
            </a:r>
            <a:r>
              <a:rPr lang="en-US" dirty="0">
                <a:solidFill>
                  <a:schemeClr val="tx2"/>
                </a:solidFill>
              </a:rPr>
              <a:t>Appointment Time Performance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B97B0E1-8AAE-C900-189A-D060B3D6DF4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6</a:t>
            </a:fld>
            <a:endParaRPr lang="en-US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BF2CCE8D-457E-6A52-C6A2-22C37C4000F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151916484"/>
              </p:ext>
            </p:extLst>
          </p:nvPr>
        </p:nvGraphicFramePr>
        <p:xfrm>
          <a:off x="1081548" y="2320413"/>
          <a:ext cx="10338925" cy="3392129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647187">
                  <a:extLst>
                    <a:ext uri="{9D8B030D-6E8A-4147-A177-3AD203B41FA5}">
                      <a16:colId xmlns:a16="http://schemas.microsoft.com/office/drawing/2014/main" val="1984375145"/>
                    </a:ext>
                  </a:extLst>
                </a:gridCol>
                <a:gridCol w="1897246">
                  <a:extLst>
                    <a:ext uri="{9D8B030D-6E8A-4147-A177-3AD203B41FA5}">
                      <a16:colId xmlns:a16="http://schemas.microsoft.com/office/drawing/2014/main" val="171922273"/>
                    </a:ext>
                  </a:extLst>
                </a:gridCol>
                <a:gridCol w="1897246">
                  <a:extLst>
                    <a:ext uri="{9D8B030D-6E8A-4147-A177-3AD203B41FA5}">
                      <a16:colId xmlns:a16="http://schemas.microsoft.com/office/drawing/2014/main" val="1767505641"/>
                    </a:ext>
                  </a:extLst>
                </a:gridCol>
                <a:gridCol w="1897246">
                  <a:extLst>
                    <a:ext uri="{9D8B030D-6E8A-4147-A177-3AD203B41FA5}">
                      <a16:colId xmlns:a16="http://schemas.microsoft.com/office/drawing/2014/main" val="743654084"/>
                    </a:ext>
                  </a:extLst>
                </a:gridCol>
              </a:tblGrid>
              <a:tr h="127204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ADA Trips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Non-ADA Trips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Total Trips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39698965"/>
                  </a:ext>
                </a:extLst>
              </a:tr>
              <a:tr h="84803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Appointment On Time Performance: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93.1%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93.1%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93.1%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54924270"/>
                  </a:ext>
                </a:extLst>
              </a:tr>
              <a:tr h="424016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Total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237,639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93,238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330,877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52915560"/>
                  </a:ext>
                </a:extLst>
              </a:tr>
              <a:tr h="424016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Early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2,393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941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3,334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73924985"/>
                  </a:ext>
                </a:extLst>
              </a:tr>
              <a:tr h="424016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Late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13,998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5,502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19,500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64807448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25CBBA79-A414-A477-85A9-52F5F482E6B5}"/>
              </a:ext>
            </a:extLst>
          </p:cNvPr>
          <p:cNvSpPr txBox="1"/>
          <p:nvPr/>
        </p:nvSpPr>
        <p:spPr>
          <a:xfrm>
            <a:off x="1936955" y="5850193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FTA Threshold = 90%</a:t>
            </a:r>
          </a:p>
        </p:txBody>
      </p:sp>
    </p:spTree>
    <p:extLst>
      <p:ext uri="{BB962C8B-B14F-4D97-AF65-F5344CB8AC3E}">
        <p14:creationId xmlns:p14="http://schemas.microsoft.com/office/powerpoint/2010/main" val="7296341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CE7613-F573-F755-541C-DF4C610770A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3515C-1C93-899E-D243-0ACA3F2DE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09600"/>
            <a:ext cx="10582275" cy="1216025"/>
          </a:xfrm>
        </p:spPr>
        <p:txBody>
          <a:bodyPr>
            <a:normAutofit fontScale="90000"/>
          </a:bodyPr>
          <a:lstStyle/>
          <a:p>
            <a:r>
              <a:rPr lang="en-US" dirty="0"/>
              <a:t>2025 Year To Date KPI Data – </a:t>
            </a:r>
            <a:br>
              <a:rPr lang="en-US" dirty="0"/>
            </a:br>
            <a:r>
              <a:rPr lang="en-US" dirty="0"/>
              <a:t>                       </a:t>
            </a:r>
            <a:r>
              <a:rPr lang="en-US" dirty="0">
                <a:solidFill>
                  <a:schemeClr val="tx2"/>
                </a:solidFill>
              </a:rPr>
              <a:t>Appointment Time Performance – Detail: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DA6E79E-D2AB-5ACE-1D33-EA988025EEA4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10" name="Content Placeholder 9">
            <a:extLst>
              <a:ext uri="{FF2B5EF4-FFF2-40B4-BE49-F238E27FC236}">
                <a16:creationId xmlns:a16="http://schemas.microsoft.com/office/drawing/2014/main" id="{A71DE52F-566C-DD2B-E5A1-5B1530D02327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1162969524"/>
              </p:ext>
            </p:extLst>
          </p:nvPr>
        </p:nvGraphicFramePr>
        <p:xfrm>
          <a:off x="4165188" y="1804987"/>
          <a:ext cx="3645311" cy="1524000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241769">
                  <a:extLst>
                    <a:ext uri="{9D8B030D-6E8A-4147-A177-3AD203B41FA5}">
                      <a16:colId xmlns:a16="http://schemas.microsoft.com/office/drawing/2014/main" val="1696743029"/>
                    </a:ext>
                  </a:extLst>
                </a:gridCol>
                <a:gridCol w="1403542">
                  <a:extLst>
                    <a:ext uri="{9D8B030D-6E8A-4147-A177-3AD203B41FA5}">
                      <a16:colId xmlns:a16="http://schemas.microsoft.com/office/drawing/2014/main" val="3021075018"/>
                    </a:ext>
                  </a:extLst>
                </a:gridCol>
              </a:tblGrid>
              <a:tr h="182880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Total Trips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266245914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Appointment OTP: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93.1%</a:t>
                      </a:r>
                      <a:endParaRPr lang="en-US" sz="20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44897140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Total Trips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330,877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039110271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Early Trips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3,334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49667283"/>
                  </a:ext>
                </a:extLst>
              </a:tr>
              <a:tr h="182880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000" u="none" strike="noStrike">
                          <a:effectLst/>
                        </a:rPr>
                        <a:t>Late Trips</a:t>
                      </a:r>
                      <a:endParaRPr lang="en-US" sz="20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000" u="none" strike="noStrike" dirty="0">
                          <a:effectLst/>
                        </a:rPr>
                        <a:t>19,500</a:t>
                      </a:r>
                      <a:endParaRPr lang="en-US" sz="20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88346251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CC1D155E-0D40-4DF0-7F70-CB6B715A6A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47403927"/>
              </p:ext>
            </p:extLst>
          </p:nvPr>
        </p:nvGraphicFramePr>
        <p:xfrm>
          <a:off x="838199" y="3429000"/>
          <a:ext cx="5149645" cy="2927351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230161">
                  <a:extLst>
                    <a:ext uri="{9D8B030D-6E8A-4147-A177-3AD203B41FA5}">
                      <a16:colId xmlns:a16="http://schemas.microsoft.com/office/drawing/2014/main" val="1222830539"/>
                    </a:ext>
                  </a:extLst>
                </a:gridCol>
                <a:gridCol w="1297548">
                  <a:extLst>
                    <a:ext uri="{9D8B030D-6E8A-4147-A177-3AD203B41FA5}">
                      <a16:colId xmlns:a16="http://schemas.microsoft.com/office/drawing/2014/main" val="196925520"/>
                    </a:ext>
                  </a:extLst>
                </a:gridCol>
                <a:gridCol w="1621936">
                  <a:extLst>
                    <a:ext uri="{9D8B030D-6E8A-4147-A177-3AD203B41FA5}">
                      <a16:colId xmlns:a16="http://schemas.microsoft.com/office/drawing/2014/main" val="3332157540"/>
                    </a:ext>
                  </a:extLst>
                </a:gridCol>
              </a:tblGrid>
              <a:tr h="418193">
                <a:tc gridSpan="2"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Appt Dropoff  Early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789416166"/>
                  </a:ext>
                </a:extLst>
              </a:tr>
              <a:tr h="4181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&gt;90 - Early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0%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                    1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449174852"/>
                  </a:ext>
                </a:extLst>
              </a:tr>
              <a:tr h="4181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75 to 90 - Early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0%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                    5 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69248190"/>
                  </a:ext>
                </a:extLst>
              </a:tr>
              <a:tr h="4181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60 to 75 - Early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                 66 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09624507"/>
                  </a:ext>
                </a:extLst>
              </a:tr>
              <a:tr h="4181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45 to 60 - Early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31%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         1,020 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97469346"/>
                  </a:ext>
                </a:extLst>
              </a:tr>
              <a:tr h="41819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30 to 45 - Early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67%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         2,242 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763500943"/>
                  </a:ext>
                </a:extLst>
              </a:tr>
              <a:tr h="41819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53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Total Early Trips</a:t>
                      </a:r>
                      <a:endPara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         3,334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82719322"/>
                  </a:ext>
                </a:extLst>
              </a:tr>
            </a:tbl>
          </a:graphicData>
        </a:graphic>
      </p:graphicFrame>
      <p:graphicFrame>
        <p:nvGraphicFramePr>
          <p:cNvPr id="12" name="Table 11">
            <a:extLst>
              <a:ext uri="{FF2B5EF4-FFF2-40B4-BE49-F238E27FC236}">
                <a16:creationId xmlns:a16="http://schemas.microsoft.com/office/drawing/2014/main" id="{4F2F803B-D7F1-6838-EFBC-E0276FBD454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4164758"/>
              </p:ext>
            </p:extLst>
          </p:nvPr>
        </p:nvGraphicFramePr>
        <p:xfrm>
          <a:off x="6204157" y="3428999"/>
          <a:ext cx="4984953" cy="2939511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2707424">
                  <a:extLst>
                    <a:ext uri="{9D8B030D-6E8A-4147-A177-3AD203B41FA5}">
                      <a16:colId xmlns:a16="http://schemas.microsoft.com/office/drawing/2014/main" val="3494801600"/>
                    </a:ext>
                  </a:extLst>
                </a:gridCol>
                <a:gridCol w="933272">
                  <a:extLst>
                    <a:ext uri="{9D8B030D-6E8A-4147-A177-3AD203B41FA5}">
                      <a16:colId xmlns:a16="http://schemas.microsoft.com/office/drawing/2014/main" val="3393304694"/>
                    </a:ext>
                  </a:extLst>
                </a:gridCol>
                <a:gridCol w="1344257">
                  <a:extLst>
                    <a:ext uri="{9D8B030D-6E8A-4147-A177-3AD203B41FA5}">
                      <a16:colId xmlns:a16="http://schemas.microsoft.com/office/drawing/2014/main" val="27227973"/>
                    </a:ext>
                  </a:extLst>
                </a:gridCol>
              </a:tblGrid>
              <a:tr h="379191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Late Appt Trips: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751004153"/>
                  </a:ext>
                </a:extLst>
              </a:tr>
              <a:tr h="364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&lt;+5 - Late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25%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         4,880 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291546940"/>
                  </a:ext>
                </a:extLst>
              </a:tr>
              <a:tr h="364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+5 to +10 - Late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27%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         5,259 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65184543"/>
                  </a:ext>
                </a:extLst>
              </a:tr>
              <a:tr h="364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+10 to +15 - Late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18%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         3,536 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39759860"/>
                  </a:ext>
                </a:extLst>
              </a:tr>
              <a:tr h="364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+15 to +20 - Late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12%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         2,246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86853069"/>
                  </a:ext>
                </a:extLst>
              </a:tr>
              <a:tr h="364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+20 to +30 - Late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11%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         2,155 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32336865"/>
                  </a:ext>
                </a:extLst>
              </a:tr>
              <a:tr h="364023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&gt;+30 - Late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7%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         1,425 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105929807"/>
                  </a:ext>
                </a:extLst>
              </a:tr>
              <a:tr h="364023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24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rgbClr val="0053A0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Total Late Appt Trips</a:t>
                      </a:r>
                      <a:endParaRPr kumimoji="0" lang="en-US" sz="2400" b="1" i="0" u="none" strike="noStrike" kern="1200" cap="none" spc="0" normalizeH="0" baseline="0" noProof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uLnTx/>
                        <a:uFillTx/>
                        <a:latin typeface="Aptos Narrow" panose="020B0004020202020204" pitchFamily="34" charset="0"/>
                        <a:ea typeface="+mn-ea"/>
                        <a:cs typeface="+mn-cs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      19,500 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1225868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676231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D3F2EE-7059-C561-75DE-FD05F080EB6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CC3E1-86B3-CBE9-154F-8C0214295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09600"/>
            <a:ext cx="10582275" cy="1216025"/>
          </a:xfrm>
        </p:spPr>
        <p:txBody>
          <a:bodyPr>
            <a:normAutofit fontScale="90000"/>
          </a:bodyPr>
          <a:lstStyle/>
          <a:p>
            <a:r>
              <a:rPr lang="en-US" dirty="0"/>
              <a:t>2025 Year To Date KPI Data – </a:t>
            </a:r>
            <a:br>
              <a:rPr lang="en-US" dirty="0"/>
            </a:br>
            <a:r>
              <a:rPr lang="en-US" dirty="0"/>
              <a:t>         </a:t>
            </a:r>
            <a:r>
              <a:rPr lang="en-US" dirty="0">
                <a:solidFill>
                  <a:schemeClr val="tx2"/>
                </a:solidFill>
              </a:rPr>
              <a:t>Appointment Time Performance - Comparative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38A30E3-B5D1-2170-0727-06BAC100E55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8</a:t>
            </a:fld>
            <a:endParaRPr lang="en-US"/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F919B5F3-7414-4342-FE9E-A139755CCEF6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802491271"/>
              </p:ext>
            </p:extLst>
          </p:nvPr>
        </p:nvGraphicFramePr>
        <p:xfrm>
          <a:off x="838199" y="2015613"/>
          <a:ext cx="10582273" cy="3903408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3352511">
                  <a:extLst>
                    <a:ext uri="{9D8B030D-6E8A-4147-A177-3AD203B41FA5}">
                      <a16:colId xmlns:a16="http://schemas.microsoft.com/office/drawing/2014/main" val="3598308878"/>
                    </a:ext>
                  </a:extLst>
                </a:gridCol>
                <a:gridCol w="2098964">
                  <a:extLst>
                    <a:ext uri="{9D8B030D-6E8A-4147-A177-3AD203B41FA5}">
                      <a16:colId xmlns:a16="http://schemas.microsoft.com/office/drawing/2014/main" val="172973195"/>
                    </a:ext>
                  </a:extLst>
                </a:gridCol>
                <a:gridCol w="2565399">
                  <a:extLst>
                    <a:ext uri="{9D8B030D-6E8A-4147-A177-3AD203B41FA5}">
                      <a16:colId xmlns:a16="http://schemas.microsoft.com/office/drawing/2014/main" val="867706416"/>
                    </a:ext>
                  </a:extLst>
                </a:gridCol>
                <a:gridCol w="2565399">
                  <a:extLst>
                    <a:ext uri="{9D8B030D-6E8A-4147-A177-3AD203B41FA5}">
                      <a16:colId xmlns:a16="http://schemas.microsoft.com/office/drawing/2014/main" val="157604354"/>
                    </a:ext>
                  </a:extLst>
                </a:gridCol>
              </a:tblGrid>
              <a:tr h="650568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2025 YTD Trips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solidFill>
                            <a:srgbClr val="FF0000"/>
                          </a:solidFill>
                          <a:effectLst/>
                        </a:rPr>
                        <a:t>FTA Threshold</a:t>
                      </a:r>
                      <a:endParaRPr lang="en-US" sz="2400" b="1" i="0" u="none" strike="noStrike" dirty="0">
                        <a:solidFill>
                          <a:srgbClr val="FF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2024 YTD Appt OTP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4200036097"/>
                  </a:ext>
                </a:extLst>
              </a:tr>
              <a:tr h="65056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Appointment OTP: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93.1%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90.0%</a:t>
                      </a:r>
                      <a:endParaRPr lang="en-US" sz="2400" b="1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88.5%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983930973"/>
                  </a:ext>
                </a:extLst>
              </a:tr>
              <a:tr h="65056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Total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330,877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330,877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330,877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45283235"/>
                  </a:ext>
                </a:extLst>
              </a:tr>
              <a:tr h="65056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Early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3,334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339427249"/>
                  </a:ext>
                </a:extLst>
              </a:tr>
              <a:tr h="65056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Late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19,500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362215951"/>
                  </a:ext>
                </a:extLst>
              </a:tr>
              <a:tr h="650568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Total Early + Late Trips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22,834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33,088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38,004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389967445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C1726FC0-0A5E-8B76-7147-E970A9D87CD5}"/>
              </a:ext>
            </a:extLst>
          </p:cNvPr>
          <p:cNvSpPr txBox="1"/>
          <p:nvPr/>
        </p:nvSpPr>
        <p:spPr>
          <a:xfrm>
            <a:off x="1455173" y="5919019"/>
            <a:ext cx="923249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>
                <a:solidFill>
                  <a:srgbClr val="FF0000"/>
                </a:solidFill>
              </a:rPr>
              <a:t>Our goal is not just to achieve FTA Threshold, </a:t>
            </a:r>
          </a:p>
          <a:p>
            <a:pPr algn="ctr"/>
            <a:r>
              <a:rPr lang="en-US" sz="2000" dirty="0">
                <a:solidFill>
                  <a:srgbClr val="FF0000"/>
                </a:solidFill>
              </a:rPr>
              <a:t>but to continuously work to exceed Appointment On Time Performance expectations</a:t>
            </a:r>
          </a:p>
        </p:txBody>
      </p:sp>
    </p:spTree>
    <p:extLst>
      <p:ext uri="{BB962C8B-B14F-4D97-AF65-F5344CB8AC3E}">
        <p14:creationId xmlns:p14="http://schemas.microsoft.com/office/powerpoint/2010/main" val="31555243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336E43-FAD0-A9F9-193B-178373156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ABFB17-4CB6-A2AB-D1B8-1B73380B7F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609600"/>
            <a:ext cx="10582275" cy="1216025"/>
          </a:xfrm>
        </p:spPr>
        <p:txBody>
          <a:bodyPr>
            <a:normAutofit fontScale="90000"/>
          </a:bodyPr>
          <a:lstStyle/>
          <a:p>
            <a:r>
              <a:rPr lang="en-US" dirty="0"/>
              <a:t>2025 Year To Date KPI Data – </a:t>
            </a:r>
            <a:br>
              <a:rPr lang="en-US" dirty="0"/>
            </a:br>
            <a:r>
              <a:rPr lang="en-US" dirty="0"/>
              <a:t>			</a:t>
            </a:r>
            <a:r>
              <a:rPr lang="en-US" dirty="0">
                <a:solidFill>
                  <a:schemeClr val="tx2"/>
                </a:solidFill>
              </a:rPr>
              <a:t>On Board Time Performance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14D25DA-2482-6C26-D3FE-60B1BE740699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48F63A3B-78C7-47BE-AE5E-E10140E04643}" type="slidenum">
              <a:rPr lang="en-US" smtClean="0"/>
              <a:pPr/>
              <a:t>9</a:t>
            </a:fld>
            <a:endParaRPr lang="en-US"/>
          </a:p>
        </p:txBody>
      </p:sp>
      <p:graphicFrame>
        <p:nvGraphicFramePr>
          <p:cNvPr id="6" name="Content Placeholder 5">
            <a:extLst>
              <a:ext uri="{FF2B5EF4-FFF2-40B4-BE49-F238E27FC236}">
                <a16:creationId xmlns:a16="http://schemas.microsoft.com/office/drawing/2014/main" id="{99EB0CE0-1EA7-6C30-2C62-432C6E4B0715}"/>
              </a:ext>
            </a:extLst>
          </p:cNvPr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172045024"/>
              </p:ext>
            </p:extLst>
          </p:nvPr>
        </p:nvGraphicFramePr>
        <p:xfrm>
          <a:off x="838199" y="2271252"/>
          <a:ext cx="10582275" cy="3529780"/>
        </p:xfrm>
        <a:graphic>
          <a:graphicData uri="http://schemas.openxmlformats.org/drawingml/2006/table">
            <a:tbl>
              <a:tblPr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tableStyleId>{5C22544A-7EE6-4342-B048-85BDC9FD1C3A}</a:tableStyleId>
              </a:tblPr>
              <a:tblGrid>
                <a:gridCol w="4756569">
                  <a:extLst>
                    <a:ext uri="{9D8B030D-6E8A-4147-A177-3AD203B41FA5}">
                      <a16:colId xmlns:a16="http://schemas.microsoft.com/office/drawing/2014/main" val="2385992281"/>
                    </a:ext>
                  </a:extLst>
                </a:gridCol>
                <a:gridCol w="1941902">
                  <a:extLst>
                    <a:ext uri="{9D8B030D-6E8A-4147-A177-3AD203B41FA5}">
                      <a16:colId xmlns:a16="http://schemas.microsoft.com/office/drawing/2014/main" val="1428299839"/>
                    </a:ext>
                  </a:extLst>
                </a:gridCol>
                <a:gridCol w="1941902">
                  <a:extLst>
                    <a:ext uri="{9D8B030D-6E8A-4147-A177-3AD203B41FA5}">
                      <a16:colId xmlns:a16="http://schemas.microsoft.com/office/drawing/2014/main" val="1780342027"/>
                    </a:ext>
                  </a:extLst>
                </a:gridCol>
                <a:gridCol w="1941902">
                  <a:extLst>
                    <a:ext uri="{9D8B030D-6E8A-4147-A177-3AD203B41FA5}">
                      <a16:colId xmlns:a16="http://schemas.microsoft.com/office/drawing/2014/main" val="591737520"/>
                    </a:ext>
                  </a:extLst>
                </a:gridCol>
              </a:tblGrid>
              <a:tr h="705956">
                <a:tc>
                  <a:txBody>
                    <a:bodyPr/>
                    <a:lstStyle/>
                    <a:p>
                      <a:pPr algn="l" fontAlgn="b">
                        <a:buNone/>
                      </a:pP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ADA Trips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Non-ADA Trips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Total Trips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996729200"/>
                  </a:ext>
                </a:extLst>
              </a:tr>
              <a:tr h="705956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On Board Time Performance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96.8%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98.2%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97.2%</a:t>
                      </a:r>
                      <a:endParaRPr lang="en-US" sz="2400" b="1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526299223"/>
                  </a:ext>
                </a:extLst>
              </a:tr>
              <a:tr h="705956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Total Trips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767,063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300,920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1,067,983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257631794"/>
                  </a:ext>
                </a:extLst>
              </a:tr>
              <a:tr h="705956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Trips within OBT Thresholds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742,320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295,386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1,037,932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272782320"/>
                  </a:ext>
                </a:extLst>
              </a:tr>
              <a:tr h="705956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Trips Exceeding OBT Thresholds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24,743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>
                          <a:effectLst/>
                        </a:rPr>
                        <a:t>5,534</a:t>
                      </a:r>
                      <a:endParaRPr lang="en-US" sz="2400" b="0" i="0" u="none" strike="noStrike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>
                        <a:buNone/>
                      </a:pPr>
                      <a:r>
                        <a:rPr lang="en-US" sz="2400" u="none" strike="noStrike" dirty="0">
                          <a:effectLst/>
                        </a:rPr>
                        <a:t>30,051</a:t>
                      </a:r>
                      <a:endParaRPr lang="en-US" sz="2400" b="0" i="0" u="none" strike="noStrike" dirty="0">
                        <a:solidFill>
                          <a:srgbClr val="000000"/>
                        </a:solidFill>
                        <a:effectLst/>
                        <a:latin typeface="Aptos Narrow" panose="020B0004020202020204" pitchFamily="34" charset="0"/>
                      </a:endParaRP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3404570864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D6295532-AAC6-F629-A435-56AB5B6A15E0}"/>
              </a:ext>
            </a:extLst>
          </p:cNvPr>
          <p:cNvSpPr txBox="1"/>
          <p:nvPr/>
        </p:nvSpPr>
        <p:spPr>
          <a:xfrm>
            <a:off x="1936955" y="5850193"/>
            <a:ext cx="8534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FTA Threshold = 95%</a:t>
            </a:r>
          </a:p>
        </p:txBody>
      </p:sp>
    </p:spTree>
    <p:extLst>
      <p:ext uri="{BB962C8B-B14F-4D97-AF65-F5344CB8AC3E}">
        <p14:creationId xmlns:p14="http://schemas.microsoft.com/office/powerpoint/2010/main" val="2391901544"/>
      </p:ext>
    </p:extLst>
  </p:cSld>
  <p:clrMapOvr>
    <a:masterClrMapping/>
  </p:clrMapOvr>
</p:sld>
</file>

<file path=ppt/theme/theme1.xml><?xml version="1.0" encoding="utf-8"?>
<a:theme xmlns:a="http://schemas.openxmlformats.org/drawingml/2006/main" name="Metro Transit">
  <a:themeElements>
    <a:clrScheme name="Metro Transit 1">
      <a:dk1>
        <a:srgbClr val="0053A0"/>
      </a:dk1>
      <a:lt1>
        <a:srgbClr val="FFFFFF"/>
      </a:lt1>
      <a:dk2>
        <a:srgbClr val="000000"/>
      </a:dk2>
      <a:lt2>
        <a:srgbClr val="DDDDDA"/>
      </a:lt2>
      <a:accent1>
        <a:srgbClr val="0053A0"/>
      </a:accent1>
      <a:accent2>
        <a:srgbClr val="FFD200"/>
      </a:accent2>
      <a:accent3>
        <a:srgbClr val="ED1B2E"/>
      </a:accent3>
      <a:accent4>
        <a:srgbClr val="A5CF4C"/>
      </a:accent4>
      <a:accent5>
        <a:srgbClr val="FF7300"/>
      </a:accent5>
      <a:accent6>
        <a:srgbClr val="6B1F7C"/>
      </a:accent6>
      <a:hlink>
        <a:srgbClr val="0097D0"/>
      </a:hlink>
      <a:folHlink>
        <a:srgbClr val="5D295F"/>
      </a:folHlink>
    </a:clrScheme>
    <a:fontScheme name="MN Secondary Fonts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Subtle Solids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etroMobility-Presentation" id="{1950ACA5-5372-FC48-9FCD-C32C9203FE90}" vid="{67CBFBA6-27AA-FB48-87B3-0E9B0702DA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DEBED4953185D4494FB699BC57C8909" ma:contentTypeVersion="9" ma:contentTypeDescription="Create a new document." ma:contentTypeScope="" ma:versionID="c2954326608b84e81984de76cdcbf5b1">
  <xsd:schema xmlns:xsd="http://www.w3.org/2001/XMLSchema" xmlns:xs="http://www.w3.org/2001/XMLSchema" xmlns:p="http://schemas.microsoft.com/office/2006/metadata/properties" xmlns:ns2="962adcfb-85f3-40de-a590-6513ded792f5" xmlns:ns3="153d070c-618c-4659-9950-3ff4cc4c0885" targetNamespace="http://schemas.microsoft.com/office/2006/metadata/properties" ma:root="true" ma:fieldsID="8629571bff8986737f0153ee3c01ed85" ns2:_="" ns3:_="">
    <xsd:import namespace="962adcfb-85f3-40de-a590-6513ded792f5"/>
    <xsd:import namespace="153d070c-618c-4659-9950-3ff4cc4c088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Owner" minOccurs="0"/>
                <xsd:element ref="ns2:Division" minOccurs="0"/>
                <xsd:element ref="ns2:Department" minOccurs="0"/>
                <xsd:element ref="ns2:Description_x002f_Purpose" minOccurs="0"/>
                <xsd:element ref="ns2:App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62adcfb-85f3-40de-a590-6513ded792f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Owner" ma:index="10" nillable="true" ma:displayName="Owner" ma:list="UserInfo" ma:SharePointGroup="0" ma:internalName="Owner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ivision" ma:index="11" nillable="true" ma:displayName="Division" ma:default="-" ma:format="Dropdown" ma:internalName="Division">
      <xsd:simpleType>
        <xsd:restriction base="dms:Choice">
          <xsd:enumeration value="-"/>
          <xsd:enumeration value="CD"/>
          <xsd:enumeration value="ES"/>
          <xsd:enumeration value="MC"/>
          <xsd:enumeration value="MTS"/>
          <xsd:enumeration value="MT"/>
        </xsd:restriction>
      </xsd:simpleType>
    </xsd:element>
    <xsd:element name="Department" ma:index="12" nillable="true" ma:displayName="Department" ma:internalName="Department">
      <xsd:simpleType>
        <xsd:restriction base="dms:Text">
          <xsd:maxLength value="255"/>
        </xsd:restriction>
      </xsd:simpleType>
    </xsd:element>
    <xsd:element name="Description_x002f_Purpose" ma:index="13" nillable="true" ma:displayName="Description/Purpose" ma:format="Dropdown" ma:internalName="Description_x002f_Purpose">
      <xsd:simpleType>
        <xsd:restriction base="dms:Note">
          <xsd:maxLength value="255"/>
        </xsd:restriction>
      </xsd:simpleType>
    </xsd:element>
    <xsd:element name="App" ma:index="14" nillable="true" ma:displayName="Council Templates" ma:default="Word" ma:description="Report Template" ma:format="Dropdown" ma:internalName="App">
      <xsd:simpleType>
        <xsd:restriction base="dms:Choice">
          <xsd:enumeration value="Word"/>
          <xsd:enumeration value="PowerPoint"/>
          <xsd:enumeration value="Excel"/>
          <xsd:enumeration value="Division"/>
          <xsd:enumeration value="Folde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53d070c-618c-4659-9950-3ff4cc4c0885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epartment xmlns="962adcfb-85f3-40de-a590-6513ded792f5">Metro Mobility</Department>
    <Division xmlns="962adcfb-85f3-40de-a590-6513ded792f5">MC</Division>
    <Description_x002f_Purpose xmlns="962adcfb-85f3-40de-a590-6513ded792f5">Presentation template for Metro Mobility</Description_x002f_Purpose>
    <App xmlns="962adcfb-85f3-40de-a590-6513ded792f5">PowerPoint</App>
    <Owner xmlns="962adcfb-85f3-40de-a590-6513ded792f5">
      <UserInfo>
        <DisplayName>Kuennen, Christine</DisplayName>
        <AccountId>282</AccountId>
        <AccountType/>
      </UserInfo>
    </Owner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3AF11AB-0AA3-44FA-8D50-B437889D45AA}">
  <ds:schemaRefs>
    <ds:schemaRef ds:uri="153d070c-618c-4659-9950-3ff4cc4c0885"/>
    <ds:schemaRef ds:uri="962adcfb-85f3-40de-a590-6513ded792f5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9678B604-9059-4F1C-B8E2-C96A71A964D2}">
  <ds:schemaRefs>
    <ds:schemaRef ds:uri="153d070c-618c-4659-9950-3ff4cc4c0885"/>
    <ds:schemaRef ds:uri="962adcfb-85f3-40de-a590-6513ded792f5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67F4349A-22F7-4A2D-8CA5-43DDCD679590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MetroMobility-Presentation</Template>
  <TotalTime>13028</TotalTime>
  <Words>1406</Words>
  <Application>Microsoft Office PowerPoint</Application>
  <PresentationFormat>Widescreen</PresentationFormat>
  <Paragraphs>313</Paragraphs>
  <Slides>14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1" baseType="lpstr">
      <vt:lpstr>Aptos Narrow</vt:lpstr>
      <vt:lpstr>Arial</vt:lpstr>
      <vt:lpstr>Calibri</vt:lpstr>
      <vt:lpstr>Roboto</vt:lpstr>
      <vt:lpstr>System Font Regular</vt:lpstr>
      <vt:lpstr>Tenorite</vt:lpstr>
      <vt:lpstr>Metro Transit</vt:lpstr>
      <vt:lpstr>Metro Mobility Program Overview</vt:lpstr>
      <vt:lpstr>Key Service Performance Metrics</vt:lpstr>
      <vt:lpstr>2025 Year To Date KPI Data –      On Time Performance</vt:lpstr>
      <vt:lpstr>2025 Year To Date KPI Data –               On Time Performance – Late Trips in Detail:</vt:lpstr>
      <vt:lpstr>2025 Year To Date KPI Data –               On Time Performance – Comparative:</vt:lpstr>
      <vt:lpstr>2025 Year To Date KPI Data –                         Appointment Time Performance</vt:lpstr>
      <vt:lpstr>2025 Year To Date KPI Data –                         Appointment Time Performance – Detail:</vt:lpstr>
      <vt:lpstr>2025 Year To Date KPI Data –           Appointment Time Performance - Comparative</vt:lpstr>
      <vt:lpstr>2025 Year To Date KPI Data –     On Board Time Performance</vt:lpstr>
      <vt:lpstr>2025 Year To Date KPI Data –   On Board Time Performance - Comparative</vt:lpstr>
      <vt:lpstr>2025 Year To Date KPI Data –      ADA Trip Request Denials</vt:lpstr>
      <vt:lpstr>How do we improve On Time Performance, On Board Time, and Appointment Times:</vt:lpstr>
      <vt:lpstr>Member Questions</vt:lpstr>
      <vt:lpstr>  Thank you!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Slide with Logo</dc:title>
  <dc:subject/>
  <dc:creator>Kuennen, Christine</dc:creator>
  <cp:keywords/>
  <dc:description/>
  <cp:lastModifiedBy>Sellner, Julie</cp:lastModifiedBy>
  <cp:revision>24</cp:revision>
  <cp:lastPrinted>2017-03-14T16:27:36Z</cp:lastPrinted>
  <dcterms:created xsi:type="dcterms:W3CDTF">2023-11-30T16:41:23Z</dcterms:created>
  <dcterms:modified xsi:type="dcterms:W3CDTF">2025-09-02T14:26:52Z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emplate version">
    <vt:lpwstr>2.0</vt:lpwstr>
  </property>
  <property fmtid="{D5CDD505-2E9C-101B-9397-08002B2CF9AE}" pid="3" name="ContentTypeId">
    <vt:lpwstr>0x010100CDEBED4953185D4494FB699BC57C8909</vt:lpwstr>
  </property>
</Properties>
</file>