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2"/>
  </p:notesMasterIdLst>
  <p:handoutMasterIdLst>
    <p:handoutMasterId r:id="rId13"/>
  </p:handoutMasterIdLst>
  <p:sldIdLst>
    <p:sldId id="952" r:id="rId5"/>
    <p:sldId id="982" r:id="rId6"/>
    <p:sldId id="981" r:id="rId7"/>
    <p:sldId id="979" r:id="rId8"/>
    <p:sldId id="978" r:id="rId9"/>
    <p:sldId id="980" r:id="rId10"/>
    <p:sldId id="26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z, Leah" initials="JL" lastIdx="1" clrIdx="0">
    <p:extLst>
      <p:ext uri="{19B8F6BF-5375-455C-9EA6-DF929625EA0E}">
        <p15:presenceInfo xmlns:p15="http://schemas.microsoft.com/office/powerpoint/2012/main" userId="S::leah.janz@metrotransit.org::a1774303-522a-4c45-9d90-dd9943175d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1FF"/>
    <a:srgbClr val="D6EDFF"/>
    <a:srgbClr val="003865"/>
    <a:srgbClr val="78BE21"/>
    <a:srgbClr val="000000"/>
    <a:srgbClr val="E8E8E8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8EC8A-D0EE-4A64-B33D-26F250694AC3}" v="1" dt="2025-05-23T17:45:17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6190" autoAdjust="0"/>
  </p:normalViewPr>
  <p:slideViewPr>
    <p:cSldViewPr snapToGrid="0">
      <p:cViewPr varScale="1">
        <p:scale>
          <a:sx n="79" d="100"/>
          <a:sy n="79" d="100"/>
        </p:scale>
        <p:origin x="643" y="77"/>
      </p:cViewPr>
      <p:guideLst/>
    </p:cSldViewPr>
  </p:slideViewPr>
  <p:outlineViewPr>
    <p:cViewPr>
      <p:scale>
        <a:sx n="33" d="100"/>
        <a:sy n="33" d="100"/>
      </p:scale>
      <p:origin x="0" y="-12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7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ken, Nathan" userId="910761b4-d3dd-41a5-8446-feac3a8d7042" providerId="ADAL" clId="{9818EC8A-D0EE-4A64-B33D-26F250694AC3}"/>
    <pc:docChg chg="custSel addSld delSld modSld">
      <pc:chgData name="Bakken, Nathan" userId="910761b4-d3dd-41a5-8446-feac3a8d7042" providerId="ADAL" clId="{9818EC8A-D0EE-4A64-B33D-26F250694AC3}" dt="2025-05-23T17:47:26.496" v="593" actId="404"/>
      <pc:docMkLst>
        <pc:docMk/>
      </pc:docMkLst>
      <pc:sldChg chg="del">
        <pc:chgData name="Bakken, Nathan" userId="910761b4-d3dd-41a5-8446-feac3a8d7042" providerId="ADAL" clId="{9818EC8A-D0EE-4A64-B33D-26F250694AC3}" dt="2025-05-23T17:45:21.015" v="450" actId="47"/>
        <pc:sldMkLst>
          <pc:docMk/>
          <pc:sldMk cId="4229327763" sldId="977"/>
        </pc:sldMkLst>
      </pc:sldChg>
      <pc:sldChg chg="modSp mod">
        <pc:chgData name="Bakken, Nathan" userId="910761b4-d3dd-41a5-8446-feac3a8d7042" providerId="ADAL" clId="{9818EC8A-D0EE-4A64-B33D-26F250694AC3}" dt="2025-05-23T17:47:26.496" v="593" actId="404"/>
        <pc:sldMkLst>
          <pc:docMk/>
          <pc:sldMk cId="1456831222" sldId="979"/>
        </pc:sldMkLst>
        <pc:spChg chg="mod">
          <ac:chgData name="Bakken, Nathan" userId="910761b4-d3dd-41a5-8446-feac3a8d7042" providerId="ADAL" clId="{9818EC8A-D0EE-4A64-B33D-26F250694AC3}" dt="2025-05-23T17:46:07.642" v="502" actId="20577"/>
          <ac:spMkLst>
            <pc:docMk/>
            <pc:sldMk cId="1456831222" sldId="979"/>
            <ac:spMk id="6" creationId="{9BEC241E-DAB0-7D8E-8814-925D4895E84E}"/>
          </ac:spMkLst>
        </pc:spChg>
        <pc:spChg chg="mod">
          <ac:chgData name="Bakken, Nathan" userId="910761b4-d3dd-41a5-8446-feac3a8d7042" providerId="ADAL" clId="{9818EC8A-D0EE-4A64-B33D-26F250694AC3}" dt="2025-05-23T17:47:26.496" v="593" actId="404"/>
          <ac:spMkLst>
            <pc:docMk/>
            <pc:sldMk cId="1456831222" sldId="979"/>
            <ac:spMk id="7" creationId="{DC5533C5-7C4E-5E6F-FD89-2D8A77CFD82F}"/>
          </ac:spMkLst>
        </pc:spChg>
      </pc:sldChg>
      <pc:sldChg chg="addSp delSp modSp new mod modClrScheme chgLayout">
        <pc:chgData name="Bakken, Nathan" userId="910761b4-d3dd-41a5-8446-feac3a8d7042" providerId="ADAL" clId="{9818EC8A-D0EE-4A64-B33D-26F250694AC3}" dt="2025-05-23T16:49:09.780" v="448" actId="20577"/>
        <pc:sldMkLst>
          <pc:docMk/>
          <pc:sldMk cId="4162090602" sldId="981"/>
        </pc:sldMkLst>
        <pc:spChg chg="del mod ord">
          <ac:chgData name="Bakken, Nathan" userId="910761b4-d3dd-41a5-8446-feac3a8d7042" providerId="ADAL" clId="{9818EC8A-D0EE-4A64-B33D-26F250694AC3}" dt="2025-05-23T16:39:32.123" v="1" actId="700"/>
          <ac:spMkLst>
            <pc:docMk/>
            <pc:sldMk cId="4162090602" sldId="981"/>
            <ac:spMk id="2" creationId="{7DC1099C-2B0A-01E4-62E4-FCC7C0F9480B}"/>
          </ac:spMkLst>
        </pc:spChg>
        <pc:spChg chg="del mod ord">
          <ac:chgData name="Bakken, Nathan" userId="910761b4-d3dd-41a5-8446-feac3a8d7042" providerId="ADAL" clId="{9818EC8A-D0EE-4A64-B33D-26F250694AC3}" dt="2025-05-23T16:39:32.123" v="1" actId="700"/>
          <ac:spMkLst>
            <pc:docMk/>
            <pc:sldMk cId="4162090602" sldId="981"/>
            <ac:spMk id="3" creationId="{1539E6B5-747D-CA0E-4DF7-0CD037FB4E7B}"/>
          </ac:spMkLst>
        </pc:spChg>
        <pc:spChg chg="del">
          <ac:chgData name="Bakken, Nathan" userId="910761b4-d3dd-41a5-8446-feac3a8d7042" providerId="ADAL" clId="{9818EC8A-D0EE-4A64-B33D-26F250694AC3}" dt="2025-05-23T16:39:32.123" v="1" actId="700"/>
          <ac:spMkLst>
            <pc:docMk/>
            <pc:sldMk cId="4162090602" sldId="981"/>
            <ac:spMk id="4" creationId="{A404B0BE-6A56-1A72-87A7-8089027372C9}"/>
          </ac:spMkLst>
        </pc:spChg>
        <pc:spChg chg="mod ord">
          <ac:chgData name="Bakken, Nathan" userId="910761b4-d3dd-41a5-8446-feac3a8d7042" providerId="ADAL" clId="{9818EC8A-D0EE-4A64-B33D-26F250694AC3}" dt="2025-05-23T16:39:32.123" v="1" actId="700"/>
          <ac:spMkLst>
            <pc:docMk/>
            <pc:sldMk cId="4162090602" sldId="981"/>
            <ac:spMk id="5" creationId="{0140E213-FA59-6AD7-1109-D111D32ABF10}"/>
          </ac:spMkLst>
        </pc:spChg>
        <pc:spChg chg="add mod ord">
          <ac:chgData name="Bakken, Nathan" userId="910761b4-d3dd-41a5-8446-feac3a8d7042" providerId="ADAL" clId="{9818EC8A-D0EE-4A64-B33D-26F250694AC3}" dt="2025-05-23T16:49:09.780" v="448" actId="20577"/>
          <ac:spMkLst>
            <pc:docMk/>
            <pc:sldMk cId="4162090602" sldId="981"/>
            <ac:spMk id="6" creationId="{2A4E50E5-9566-7AF2-37E5-7675F0C1E074}"/>
          </ac:spMkLst>
        </pc:spChg>
        <pc:spChg chg="add mod ord">
          <ac:chgData name="Bakken, Nathan" userId="910761b4-d3dd-41a5-8446-feac3a8d7042" providerId="ADAL" clId="{9818EC8A-D0EE-4A64-B33D-26F250694AC3}" dt="2025-05-23T16:48:25.993" v="438" actId="20577"/>
          <ac:spMkLst>
            <pc:docMk/>
            <pc:sldMk cId="4162090602" sldId="981"/>
            <ac:spMk id="7" creationId="{9494D8FE-E56C-40A5-94EE-1B5A5D8A8795}"/>
          </ac:spMkLst>
        </pc:spChg>
      </pc:sldChg>
      <pc:sldChg chg="add">
        <pc:chgData name="Bakken, Nathan" userId="910761b4-d3dd-41a5-8446-feac3a8d7042" providerId="ADAL" clId="{9818EC8A-D0EE-4A64-B33D-26F250694AC3}" dt="2025-05-23T17:45:17.231" v="449"/>
        <pc:sldMkLst>
          <pc:docMk/>
          <pc:sldMk cId="1362389887" sldId="9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5/23/2025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8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E1EDF-F216-1DAA-0EFB-FA90CC4ED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218FFB-4FC8-D701-7FD9-E6234C4C9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385F5-867B-762C-E71A-3D7B8550E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Mention: There are inconsistences across different routes, most prevalent is many ways to represent Mall of America.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750DF-7825-4ED3-DFDA-554B9A017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8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0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7728AE7-9781-4746-8415-01CB58B45CD4}"/>
              </a:ext>
            </a:extLst>
          </p:cNvPr>
          <p:cNvSpPr/>
          <p:nvPr userDrawn="1"/>
        </p:nvSpPr>
        <p:spPr bwMode="white">
          <a:xfrm>
            <a:off x="0" y="4461628"/>
            <a:ext cx="12192000" cy="239637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475"/>
            <a:ext cx="8128535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1081"/>
            <a:ext cx="8656921" cy="1087394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986FC4-3351-3744-8D76-CA74FEF5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10" name="Graphic 8" descr="Metro Transit logo">
            <a:extLst>
              <a:ext uri="{FF2B5EF4-FFF2-40B4-BE49-F238E27FC236}">
                <a16:creationId xmlns:a16="http://schemas.microsoft.com/office/drawing/2014/main" id="{97C347D8-A79A-D345-A819-2628E7125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914" y="1920240"/>
            <a:ext cx="3958172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0F8FA5FC-D685-C64E-B40A-4758AD45E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21AF865-361D-764F-BA54-5A0911F3CD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978E753A-5F42-264E-A613-CFAA02D9E9F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FACAE1C-4252-E842-8055-39E3D382E6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221809E5-D3B4-D643-86E4-6D7852AF191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D30C85B-0614-EE4D-88C0-2BAB3489D2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5195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5D7257E-758E-2642-BC37-5B6AE8B238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45556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0C44A9D-D26F-3444-AB9D-C423C1FA83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black">
          <a:xfrm>
            <a:off x="2876550" y="1945557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4382E37-ED85-C54C-AAE7-294821F8167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8C461A5-73BF-AF41-8BDE-6FC0A9E71D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E03392-82AA-6D45-8BAF-8CE04019D7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199805" y="1945556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E9167A5-D825-8C4C-BEC6-244E49142B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black">
          <a:xfrm>
            <a:off x="8270023" y="1945557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F0704B-5B6C-8A41-85CD-320B102ED3D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106A665-84FF-1644-804C-8165ECD207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05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98688E0-A6AA-F840-AD39-A498D82A57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AAF1E6F-478E-5743-84DF-D2F72D437B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7DEDB8E4-D44D-E840-A3D4-04DA1AE5D1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CCDD6D1-5175-7343-8133-78D8BCEC1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47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Yellow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2598820"/>
            <a:ext cx="11658600" cy="785825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 err="1"/>
              <a:t>firstname.lastname@metrotransit.org</a:t>
            </a:r>
            <a:endParaRPr lang="en-US" dirty="0"/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021451-1323-8343-A27E-BAF75715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532"/>
            <a:ext cx="12192000" cy="139773"/>
          </a:xfrm>
          <a:prstGeom prst="rect">
            <a:avLst/>
          </a:prstGeom>
        </p:spPr>
      </p:pic>
      <p:pic>
        <p:nvPicPr>
          <p:cNvPr id="11" name="Graphic 8" descr="Metro Transit logo">
            <a:extLst>
              <a:ext uri="{FF2B5EF4-FFF2-40B4-BE49-F238E27FC236}">
                <a16:creationId xmlns:a16="http://schemas.microsoft.com/office/drawing/2014/main" id="{F31C6FF3-96EF-8C4A-B580-35412B48E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677153"/>
            <a:ext cx="2404872" cy="3944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7A8B5-6C83-4A4C-9CEF-BCC78D9C8A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94E1AD-6C2D-8D44-863A-29E3932668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9A8ECAC-FFC8-FC48-9B30-8F1B26C8C3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696"/>
            <a:ext cx="6583017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-2"/>
            <a:ext cx="12192000" cy="43198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0560"/>
            <a:ext cx="10530840" cy="1088136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FD358-6985-1D46-8FE0-BB33EA7ED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10" name="Graphic 8" descr="Metro Transit logo">
            <a:extLst>
              <a:ext uri="{FF2B5EF4-FFF2-40B4-BE49-F238E27FC236}">
                <a16:creationId xmlns:a16="http://schemas.microsoft.com/office/drawing/2014/main" id="{36FE0934-00F1-DF41-881D-A226F0396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5902111"/>
            <a:ext cx="2404872" cy="3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colum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2057400"/>
            <a:ext cx="10515600" cy="4114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793B38-4BA6-AD40-BD4D-25E70E29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6D62370-7B43-4149-8118-BF5049DA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4BAB7C2-51F8-4F4B-87A3-CEC87BF0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749B1B-B866-2B49-B659-D3DF99F0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2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2057400"/>
            <a:ext cx="4846320" cy="4114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7480" y="2057400"/>
            <a:ext cx="4846320" cy="4114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AB7BCA-5864-114C-91E4-93FC55E1B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0B521-362E-8E42-9052-BA315AA83B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B1710F-86D3-3743-834F-C922FAE41D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07CF73-50F7-DE40-8F9C-0A227235ED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02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03BB34-220D-5F48-9A75-9C9752418644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3057954"/>
            <a:ext cx="10512424" cy="3108960"/>
          </a:xfrm>
          <a:noFill/>
        </p:spPr>
        <p:txBody>
          <a:bodyPr lIns="0" rIns="0" numCol="2" spcCol="91440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53A20F-6CE1-E64B-B2F3-347F7F25CB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0161E-D7B9-C947-AF53-D379DCC6AD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267A9-22AE-BB46-9BC7-D6AC23A9E3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DE27BB-B26E-6B40-8285-E09A54EAC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4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02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20C8BF-B321-DC4B-8445-98553B51201D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3057954"/>
            <a:ext cx="4846320" cy="3108960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992AA05-4981-9349-A737-73F69064E58A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504432" y="3057954"/>
            <a:ext cx="4846320" cy="3108960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317815-D9E1-5244-95FE-C5E2BC18D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26C15-9F9E-AA4E-8B3C-485FDE19B4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24F1F-FCC0-9948-A2CD-F50B4CA1B2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42981-7BE7-6C4D-AA04-E6F213AAB7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 stacke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4215384"/>
            <a:ext cx="10515600" cy="1828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70402"/>
            <a:ext cx="10515600" cy="1828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794BCF-5230-9443-BD6B-CFF01123E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47318-B5FA-4445-B7A1-FD43F52379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96EDD6-9106-D745-923B-51DDED949E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946222-5FAE-A048-B745-6393336E43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2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199" y="2086708"/>
            <a:ext cx="6236208" cy="411480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2086708"/>
            <a:ext cx="4535424" cy="411480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05B71CE-1FB3-5441-A779-929D1E7B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DB17DA-D682-3B4E-A0FC-515CE07440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B537F8F4-454F-2647-98B8-FE6C9CF613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44A55C3-164C-BE47-B58E-A8B841E34B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8AC9CD10-2FFB-BA4A-88F2-2456A24DEAD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52F817C-D73B-0C4B-A41E-88047BC4BE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D74917D1-B5B4-6345-AE79-FEDF502F85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B79E397-D832-824A-B5CB-400E15BEDE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5522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fld id="{97146A86-9F44-0143-A019-33CAB9F4355B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10396728" y="6356350"/>
            <a:ext cx="14626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5" r:id="rId2"/>
    <p:sldLayoutId id="2147483847" r:id="rId3"/>
    <p:sldLayoutId id="2147483848" r:id="rId4"/>
    <p:sldLayoutId id="2147483858" r:id="rId5"/>
    <p:sldLayoutId id="2147483860" r:id="rId6"/>
    <p:sldLayoutId id="2147483852" r:id="rId7"/>
    <p:sldLayoutId id="2147483826" r:id="rId8"/>
    <p:sldLayoutId id="2147483861" r:id="rId9"/>
    <p:sldLayoutId id="2147483862" r:id="rId10"/>
    <p:sldLayoutId id="2147483863" r:id="rId11"/>
    <p:sldLayoutId id="2147483864" r:id="rId12"/>
    <p:sldLayoutId id="2147483732" r:id="rId13"/>
    <p:sldLayoutId id="2147483733" r:id="rId14"/>
    <p:sldLayoutId id="2147483821" r:id="rId15"/>
    <p:sldLayoutId id="214748379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enorit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System Font Regular"/>
        <a:buChar char="–"/>
        <a:defRPr sz="2100" kern="1200">
          <a:solidFill>
            <a:schemeClr val="tx2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2F616-EF4C-8844-8AE1-66EE0B845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 Overhead Sign Guidelines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316AF3-2D63-7043-B862-239247E68B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Nathan Bakken | Transit Info Data Coordinator</a:t>
            </a:r>
          </a:p>
        </p:txBody>
      </p:sp>
      <p:pic>
        <p:nvPicPr>
          <p:cNvPr id="7" name="Graphic 8" descr="Metro Transit logo">
            <a:extLst>
              <a:ext uri="{FF2B5EF4-FFF2-40B4-BE49-F238E27FC236}">
                <a16:creationId xmlns:a16="http://schemas.microsoft.com/office/drawing/2014/main" id="{5170F0BA-B1EE-4045-9A1B-60E12C831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914" y="1920240"/>
            <a:ext cx="3958172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3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18D92-F467-444E-B6FB-110FFB84E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F5A329-CE8A-66EF-A0E7-01082892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667"/>
            <a:ext cx="10515600" cy="1216025"/>
          </a:xfrm>
        </p:spPr>
        <p:txBody>
          <a:bodyPr anchor="b">
            <a:normAutofit/>
          </a:bodyPr>
          <a:lstStyle/>
          <a:p>
            <a:r>
              <a:rPr lang="en-US" dirty="0"/>
              <a:t>Background of Project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A8944-ABC2-2477-3860-EC91B3C22D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2086708"/>
            <a:ext cx="6236208" cy="4114800"/>
          </a:xfrm>
        </p:spPr>
        <p:txBody>
          <a:bodyPr>
            <a:normAutofit/>
          </a:bodyPr>
          <a:lstStyle/>
          <a:p>
            <a:r>
              <a:rPr lang="en-US" dirty="0"/>
              <a:t>Purpose: Develop standards for what is displayed on bus overhead signs (Destination/Streets Traveled On), abbreviations, symbols and font sizes.</a:t>
            </a:r>
          </a:p>
          <a:p>
            <a:r>
              <a:rPr lang="en-US" dirty="0"/>
              <a:t>Currently there are inconsistencies</a:t>
            </a:r>
          </a:p>
        </p:txBody>
      </p:sp>
      <p:pic>
        <p:nvPicPr>
          <p:cNvPr id="3" name="Content Placeholder 2" descr="Picture of Metro Transit Bus with an overhead sign that says &quot;GOLD ST PAUL&quot;">
            <a:extLst>
              <a:ext uri="{FF2B5EF4-FFF2-40B4-BE49-F238E27FC236}">
                <a16:creationId xmlns:a16="http://schemas.microsoft.com/office/drawing/2014/main" id="{1CC61BA2-F2ED-5863-FEF4-4996ADFBB5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9373" r="11737" b="-1"/>
          <a:stretch>
            <a:fillRect/>
          </a:stretch>
        </p:blipFill>
        <p:spPr>
          <a:xfrm>
            <a:off x="7323972" y="1839692"/>
            <a:ext cx="4535424" cy="4114800"/>
          </a:xfrm>
          <a:prstGeom prst="rect">
            <a:avLst/>
          </a:prstGeom>
          <a:noFill/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BB10A29-296A-1AC4-56CF-CD0289736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396728" y="6356350"/>
            <a:ext cx="146266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8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4E50E5-9566-7AF2-37E5-7675F0C1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Guidelines So Far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94D8FE-E56C-40A5-94EE-1B5A5D8A8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default for number of rotating panels will be 2, 3 can be used if space constraints.</a:t>
            </a:r>
          </a:p>
          <a:p>
            <a:r>
              <a:rPr lang="en-US" dirty="0"/>
              <a:t>Street abbreviations will follow the United States Postal Service standards.</a:t>
            </a:r>
          </a:p>
          <a:p>
            <a:r>
              <a:rPr lang="en-US" dirty="0"/>
              <a:t>The word “Rapid” and “Limited Stop” will be removed, “Express” will remain.</a:t>
            </a:r>
          </a:p>
          <a:p>
            <a:r>
              <a:rPr lang="en-US" dirty="0"/>
              <a:t>Streets traveled on will be listed first, followed by end destination.</a:t>
            </a:r>
          </a:p>
          <a:p>
            <a:r>
              <a:rPr lang="en-US" dirty="0"/>
              <a:t>Downtown will be replaced with DTWN MPLS or DTWN ST PAUL.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0E213-FA59-6AD7-1109-D111D32A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9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EC241E-DAB0-7D8E-8814-925D4895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TAAC Feedback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5533C5-7C4E-5E6F-FD89-2D8A77CFD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Should the word “Line” be included for the lettered Bus Rapid Transit routes?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7E873-3E9E-2674-7705-B449B3CA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3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6BB67D-8136-5B4D-7C70-8748DC55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Include “Line”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8B4D4-670E-F1FD-679C-6344D418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Overhead Sign on Front of Bus, with the word &quot;Line&quot; included.">
            <a:extLst>
              <a:ext uri="{FF2B5EF4-FFF2-40B4-BE49-F238E27FC236}">
                <a16:creationId xmlns:a16="http://schemas.microsoft.com/office/drawing/2014/main" id="{0312493A-2B12-1316-33C1-6B2201EFC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37" y="1868250"/>
            <a:ext cx="9487523" cy="138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Overhead Sign on Side of Bus, with the word line included.">
            <a:extLst>
              <a:ext uri="{FF2B5EF4-FFF2-40B4-BE49-F238E27FC236}">
                <a16:creationId xmlns:a16="http://schemas.microsoft.com/office/drawing/2014/main" id="{8E2F3D64-97DA-A037-5CF5-F355245BE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4" y="3339522"/>
            <a:ext cx="10001250" cy="13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verhead Sign on back of the bus, with the word line included.">
            <a:extLst>
              <a:ext uri="{FF2B5EF4-FFF2-40B4-BE49-F238E27FC236}">
                <a16:creationId xmlns:a16="http://schemas.microsoft.com/office/drawing/2014/main" id="{701C1A5A-FE31-9216-5618-2AC2390CA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93" y="4745643"/>
            <a:ext cx="3842409" cy="161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900674-B04B-B08D-907C-B281AF0BEA7B}"/>
              </a:ext>
            </a:extLst>
          </p:cNvPr>
          <p:cNvSpPr txBox="1"/>
          <p:nvPr/>
        </p:nvSpPr>
        <p:spPr>
          <a:xfrm>
            <a:off x="265117" y="2562174"/>
            <a:ext cx="108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Front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846A0E-C33E-9E8D-F19C-B0B952642E53}"/>
              </a:ext>
            </a:extLst>
          </p:cNvPr>
          <p:cNvSpPr txBox="1"/>
          <p:nvPr/>
        </p:nvSpPr>
        <p:spPr>
          <a:xfrm>
            <a:off x="187011" y="3883498"/>
            <a:ext cx="108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Side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95FAF-0F84-717D-B1DB-7F21D821BD81}"/>
              </a:ext>
            </a:extLst>
          </p:cNvPr>
          <p:cNvSpPr txBox="1"/>
          <p:nvPr/>
        </p:nvSpPr>
        <p:spPr>
          <a:xfrm>
            <a:off x="3087673" y="5258608"/>
            <a:ext cx="108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Back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5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E911E-6961-43BA-0F88-A26C38A8B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A95398-A9A1-BF57-4796-163734B1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Exclude “Line”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88DBF-A1D5-6519-841B-9551B61F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1FD08-061D-F053-BB44-2B091B1069BF}"/>
              </a:ext>
            </a:extLst>
          </p:cNvPr>
          <p:cNvSpPr txBox="1"/>
          <p:nvPr/>
        </p:nvSpPr>
        <p:spPr>
          <a:xfrm>
            <a:off x="265117" y="2562174"/>
            <a:ext cx="108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Front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A5B52-8C52-8ECF-C5FC-A901A6A8FDDB}"/>
              </a:ext>
            </a:extLst>
          </p:cNvPr>
          <p:cNvSpPr txBox="1"/>
          <p:nvPr/>
        </p:nvSpPr>
        <p:spPr>
          <a:xfrm>
            <a:off x="187011" y="3883498"/>
            <a:ext cx="108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Side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8EC15-CC2C-C5AD-D804-0D3F511B0F5C}"/>
              </a:ext>
            </a:extLst>
          </p:cNvPr>
          <p:cNvSpPr txBox="1"/>
          <p:nvPr/>
        </p:nvSpPr>
        <p:spPr>
          <a:xfrm>
            <a:off x="3087673" y="5258608"/>
            <a:ext cx="108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Back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1" name="Picture 3" descr="Overhead sign on Front of the Bus, with the word Line excluded.">
            <a:extLst>
              <a:ext uri="{FF2B5EF4-FFF2-40B4-BE49-F238E27FC236}">
                <a16:creationId xmlns:a16="http://schemas.microsoft.com/office/drawing/2014/main" id="{40CB21EF-0016-15A5-D8E8-392FF7B71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37" y="1825625"/>
            <a:ext cx="9633411" cy="138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Overhead sign on the side of the bus, with the word line excluded.">
            <a:extLst>
              <a:ext uri="{FF2B5EF4-FFF2-40B4-BE49-F238E27FC236}">
                <a16:creationId xmlns:a16="http://schemas.microsoft.com/office/drawing/2014/main" id="{FA6020B2-1A8F-CF03-62FE-96CE2CB7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12" y="3388360"/>
            <a:ext cx="10001250" cy="1295708"/>
          </a:xfrm>
          <a:prstGeom prst="rect">
            <a:avLst/>
          </a:prstGeom>
        </p:spPr>
      </p:pic>
      <p:pic>
        <p:nvPicPr>
          <p:cNvPr id="3" name="Picture 2" descr="Overhead sign on the back of the bus, with the word line excluded.">
            <a:extLst>
              <a:ext uri="{FF2B5EF4-FFF2-40B4-BE49-F238E27FC236}">
                <a16:creationId xmlns:a16="http://schemas.microsoft.com/office/drawing/2014/main" id="{CF1716FD-3766-56D6-A0D0-A5AED6AB7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118" y="4863904"/>
            <a:ext cx="3727763" cy="157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8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Nathan Bakken</a:t>
            </a:r>
          </a:p>
          <a:p>
            <a:r>
              <a:rPr lang="en-US" sz="2800" i="1" dirty="0"/>
              <a:t>nathan.bakken@metrotransit.org</a:t>
            </a:r>
          </a:p>
          <a:p>
            <a:r>
              <a:rPr lang="en-US" sz="2800" dirty="0"/>
              <a:t>612-349-7414</a:t>
            </a:r>
          </a:p>
        </p:txBody>
      </p:sp>
    </p:spTree>
    <p:extLst>
      <p:ext uri="{BB962C8B-B14F-4D97-AF65-F5344CB8AC3E}">
        <p14:creationId xmlns:p14="http://schemas.microsoft.com/office/powerpoint/2010/main" val="279885180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 Transit">
  <a:themeElements>
    <a:clrScheme name="Metro Transit 1">
      <a:dk1>
        <a:srgbClr val="0053A0"/>
      </a:dk1>
      <a:lt1>
        <a:srgbClr val="FFFFFF"/>
      </a:lt1>
      <a:dk2>
        <a:srgbClr val="000000"/>
      </a:dk2>
      <a:lt2>
        <a:srgbClr val="DDDDDA"/>
      </a:lt2>
      <a:accent1>
        <a:srgbClr val="0053A0"/>
      </a:accent1>
      <a:accent2>
        <a:srgbClr val="FFD200"/>
      </a:accent2>
      <a:accent3>
        <a:srgbClr val="ED1B2E"/>
      </a:accent3>
      <a:accent4>
        <a:srgbClr val="A5CF4C"/>
      </a:accent4>
      <a:accent5>
        <a:srgbClr val="FF7300"/>
      </a:accent5>
      <a:accent6>
        <a:srgbClr val="6B1F7C"/>
      </a:accent6>
      <a:hlink>
        <a:srgbClr val="0097D0"/>
      </a:hlink>
      <a:folHlink>
        <a:srgbClr val="5D295F"/>
      </a:folHlink>
    </a:clrScheme>
    <a:fontScheme name="Tenorite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T-Presentation  -  Read-Only" id="{DCD73F18-62E1-4791-9CD5-5A7014E06E83}" vid="{71E4D58A-DB7B-4860-BE66-E571335276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EBED4953185D4494FB699BC57C8909" ma:contentTypeVersion="11" ma:contentTypeDescription="Create a new document." ma:contentTypeScope="" ma:versionID="16d06bb0e41a56018da80778c570709a">
  <xsd:schema xmlns:xsd="http://www.w3.org/2001/XMLSchema" xmlns:xs="http://www.w3.org/2001/XMLSchema" xmlns:p="http://schemas.microsoft.com/office/2006/metadata/properties" xmlns:ns2="962adcfb-85f3-40de-a590-6513ded792f5" xmlns:ns3="153d070c-618c-4659-9950-3ff4cc4c0885" targetNamespace="http://schemas.microsoft.com/office/2006/metadata/properties" ma:root="true" ma:fieldsID="998b271cee52e2b7d5d1a89851cf5dad" ns2:_="" ns3:_="">
    <xsd:import namespace="962adcfb-85f3-40de-a590-6513ded792f5"/>
    <xsd:import namespace="153d070c-618c-4659-9950-3ff4cc4c08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wner" minOccurs="0"/>
                <xsd:element ref="ns2:Division" minOccurs="0"/>
                <xsd:element ref="ns2:Department" minOccurs="0"/>
                <xsd:element ref="ns2:Description_x002f_Purpose" minOccurs="0"/>
                <xsd:element ref="ns2:App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adcfb-85f3-40de-a590-6513ded79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wner" ma:index="10" nillable="true" ma:displayName="Owner" ma:list="UserInfo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1" nillable="true" ma:displayName="Division" ma:default="-" ma:format="Dropdown" ma:internalName="Division">
      <xsd:simpleType>
        <xsd:restriction base="dms:Choice">
          <xsd:enumeration value="-"/>
          <xsd:enumeration value="CD"/>
          <xsd:enumeration value="ES"/>
          <xsd:enumeration value="MC"/>
          <xsd:enumeration value="MTS"/>
          <xsd:enumeration value="MT"/>
        </xsd:restriction>
      </xsd:simpleType>
    </xsd:element>
    <xsd:element name="Department" ma:index="12" nillable="true" ma:displayName="Department" ma:internalName="Department">
      <xsd:simpleType>
        <xsd:restriction base="dms:Text">
          <xsd:maxLength value="255"/>
        </xsd:restriction>
      </xsd:simpleType>
    </xsd:element>
    <xsd:element name="Description_x002f_Purpose" ma:index="13" nillable="true" ma:displayName="Description/Purpose" ma:format="Dropdown" ma:internalName="Description_x002f_Purpose">
      <xsd:simpleType>
        <xsd:restriction base="dms:Note">
          <xsd:maxLength value="255"/>
        </xsd:restriction>
      </xsd:simpleType>
    </xsd:element>
    <xsd:element name="App" ma:index="14" nillable="true" ma:displayName="Council Templates" ma:default="Word" ma:description="Report Template" ma:format="Dropdown" ma:internalName="App">
      <xsd:simpleType>
        <xsd:restriction base="dms:Choice">
          <xsd:enumeration value="Word"/>
          <xsd:enumeration value="PowerPoint"/>
          <xsd:enumeration value="Excel"/>
          <xsd:enumeration value="Division"/>
          <xsd:enumeration value="Folder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d070c-618c-4659-9950-3ff4cc4c088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ment xmlns="962adcfb-85f3-40de-a590-6513ded792f5">Creative Services</Department>
    <Division xmlns="962adcfb-85f3-40de-a590-6513ded792f5">MT</Division>
    <Description_x002f_Purpose xmlns="962adcfb-85f3-40de-a590-6513ded792f5">Presentation template for Metro Transit</Description_x002f_Purpose>
    <App xmlns="962adcfb-85f3-40de-a590-6513ded792f5">PowerPoint</App>
    <Owner xmlns="962adcfb-85f3-40de-a590-6513ded792f5">
      <UserInfo>
        <DisplayName>Feiner, Sharon</DisplayName>
        <AccountId>17</AccountId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9FBF6FD6-7591-4975-9DCB-41178DBF58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2adcfb-85f3-40de-a590-6513ded792f5"/>
    <ds:schemaRef ds:uri="153d070c-618c-4659-9950-3ff4cc4c08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962adcfb-85f3-40de-a590-6513ded792f5"/>
    <ds:schemaRef ds:uri="http://purl.org/dc/elements/1.1/"/>
    <ds:schemaRef ds:uri="http://schemas.microsoft.com/office/2006/metadata/properties"/>
    <ds:schemaRef ds:uri="http://schemas.microsoft.com/office/infopath/2007/PartnerControls"/>
    <ds:schemaRef ds:uri="153d070c-618c-4659-9950-3ff4cc4c088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205</Words>
  <Application>Microsoft Office PowerPoint</Application>
  <PresentationFormat>Widescreen</PresentationFormat>
  <Paragraphs>34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System Font Regular</vt:lpstr>
      <vt:lpstr>Tenorite</vt:lpstr>
      <vt:lpstr>Metro Transit</vt:lpstr>
      <vt:lpstr>Bus Overhead Sign Guidelines</vt:lpstr>
      <vt:lpstr>Background of Project</vt:lpstr>
      <vt:lpstr>Proposed Guidelines So Far</vt:lpstr>
      <vt:lpstr>Request for TAAC Feedback </vt:lpstr>
      <vt:lpstr>Option 1: Include “Line”</vt:lpstr>
      <vt:lpstr>Option 2: Exclude “Line”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Logo</dc:title>
  <dc:subject/>
  <dc:creator>Janz, Leah</dc:creator>
  <cp:keywords/>
  <dc:description/>
  <cp:lastModifiedBy>Bakken, Nathan</cp:lastModifiedBy>
  <cp:revision>6</cp:revision>
  <cp:lastPrinted>2017-03-14T16:27:36Z</cp:lastPrinted>
  <dcterms:created xsi:type="dcterms:W3CDTF">2022-03-02T20:54:36Z</dcterms:created>
  <dcterms:modified xsi:type="dcterms:W3CDTF">2025-05-23T17:47:31Z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  <property fmtid="{D5CDD505-2E9C-101B-9397-08002B2CF9AE}" pid="3" name="ContentTypeId">
    <vt:lpwstr>0x010100CDEBED4953185D4494FB699BC57C8909</vt:lpwstr>
  </property>
</Properties>
</file>