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1"/>
  </p:notesMasterIdLst>
  <p:handoutMasterIdLst>
    <p:handoutMasterId r:id="rId12"/>
  </p:handoutMasterIdLst>
  <p:sldIdLst>
    <p:sldId id="1016" r:id="rId5"/>
    <p:sldId id="1017" r:id="rId6"/>
    <p:sldId id="1018" r:id="rId7"/>
    <p:sldId id="1019" r:id="rId8"/>
    <p:sldId id="1020" r:id="rId9"/>
    <p:sldId id="1021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866F3A-F599-415A-59A7-E39F9571EF7E}" name="Brown, Jacob" initials="BJ" userId="S::jacob.brown@metrotransit.org::86775b8b-8f26-4cb4-ad22-37da833921e5" providerId="AD"/>
  <p188:author id="{54346587-1571-C024-335E-71DC357B88D8}" name="Matson, Laura" initials="LM" userId="S::Laura.Matson@metrotransit.org::72420269-69ae-4428-af89-6e94b28e205e" providerId="AD"/>
  <p188:author id="{716460A6-AA3F-AE2A-2E86-49C760F90C21}" name="Brown, Jacob" initials="" userId="S::Jacob.Brown@metrotransit.org::86775b8b-8f26-4cb4-ad22-37da833921e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z, Leah" initials="JL" lastIdx="1" clrIdx="0">
    <p:extLst>
      <p:ext uri="{19B8F6BF-5375-455C-9EA6-DF929625EA0E}">
        <p15:presenceInfo xmlns:p15="http://schemas.microsoft.com/office/powerpoint/2012/main" userId="S::leah.janz@metrotransit.org::a1774303-522a-4c45-9d90-dd9943175d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99D1FF"/>
    <a:srgbClr val="D6EDFF"/>
    <a:srgbClr val="78BE21"/>
    <a:srgbClr val="000000"/>
    <a:srgbClr val="E8E8E8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229888-BF68-4A3A-A9CF-31AB603F1427}" v="1" dt="2025-05-30T21:08:07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1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6/3/2025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7728AE7-9781-4746-8415-01CB58B45CD4}"/>
              </a:ext>
            </a:extLst>
          </p:cNvPr>
          <p:cNvSpPr/>
          <p:nvPr userDrawn="1"/>
        </p:nvSpPr>
        <p:spPr bwMode="white">
          <a:xfrm>
            <a:off x="0" y="4461628"/>
            <a:ext cx="12192000" cy="239637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475"/>
            <a:ext cx="8128535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metrotransit.org/websiteurl</a:t>
            </a:r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1081"/>
            <a:ext cx="8656921" cy="1087394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986FC4-3351-3744-8D76-CA74FEF5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  <p:pic>
        <p:nvPicPr>
          <p:cNvPr id="10" name="Graphic 8" descr="Metro Transit logo">
            <a:extLst>
              <a:ext uri="{FF2B5EF4-FFF2-40B4-BE49-F238E27FC236}">
                <a16:creationId xmlns:a16="http://schemas.microsoft.com/office/drawing/2014/main" id="{97C347D8-A79A-D345-A819-2628E7125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914" y="1920240"/>
            <a:ext cx="3958172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7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0F8FA5FC-D685-C64E-B40A-4758AD45E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21AF865-361D-764F-BA54-5A0911F3CD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978E753A-5F42-264E-A613-CFAA02D9E9F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FACAE1C-4252-E842-8055-39E3D382E6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221809E5-D3B4-D643-86E4-6D7852AF191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D30C85B-0614-EE4D-88C0-2BAB3489D2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5195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5D7257E-758E-2642-BC37-5B6AE8B238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45556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0C44A9D-D26F-3444-AB9D-C423C1FA83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black">
          <a:xfrm>
            <a:off x="2876550" y="1945557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4382E37-ED85-C54C-AAE7-294821F8167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8C461A5-73BF-AF41-8BDE-6FC0A9E71D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E03392-82AA-6D45-8BAF-8CE04019D7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199805" y="1945556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E9167A5-D825-8C4C-BEC6-244E49142B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black">
          <a:xfrm>
            <a:off x="8270023" y="1945557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3F0704B-5B6C-8A41-85CD-320B102ED3D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106A665-84FF-1644-804C-8165ECD207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05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98688E0-A6AA-F840-AD39-A498D82A57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AAF1E6F-478E-5743-84DF-D2F72D437B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7DEDB8E4-D44D-E840-A3D4-04DA1AE5D1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CCDD6D1-5175-7343-8133-78D8BCEC1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47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Yellow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2598820"/>
            <a:ext cx="11658600" cy="785825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 err="1"/>
              <a:t>firstname.lastname@metrotransit.org</a:t>
            </a:r>
            <a:endParaRPr lang="en-US"/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021451-1323-8343-A27E-BAF75715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532"/>
            <a:ext cx="12192000" cy="139773"/>
          </a:xfrm>
          <a:prstGeom prst="rect">
            <a:avLst/>
          </a:prstGeom>
        </p:spPr>
      </p:pic>
      <p:pic>
        <p:nvPicPr>
          <p:cNvPr id="11" name="Graphic 8" descr="Metro Transit logo">
            <a:extLst>
              <a:ext uri="{FF2B5EF4-FFF2-40B4-BE49-F238E27FC236}">
                <a16:creationId xmlns:a16="http://schemas.microsoft.com/office/drawing/2014/main" id="{F31C6FF3-96EF-8C4A-B580-35412B48E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597" y="677153"/>
            <a:ext cx="2404872" cy="3944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7A8B5-6C83-4A4C-9CEF-BCC78D9C8A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6/3/2025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94E1AD-6C2D-8D44-863A-29E3932668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9A8ECAC-FFC8-FC48-9B30-8F1B26C8C3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696"/>
            <a:ext cx="6583017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metrotransit.org/websiteurl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-2"/>
            <a:ext cx="12192000" cy="431982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0560"/>
            <a:ext cx="10530840" cy="1088136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1FD358-6985-1D46-8FE0-BB33EA7ED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  <p:pic>
        <p:nvPicPr>
          <p:cNvPr id="10" name="Graphic 8" descr="Metro Transit logo">
            <a:extLst>
              <a:ext uri="{FF2B5EF4-FFF2-40B4-BE49-F238E27FC236}">
                <a16:creationId xmlns:a16="http://schemas.microsoft.com/office/drawing/2014/main" id="{36FE0934-00F1-DF41-881D-A226F0396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597" y="5902111"/>
            <a:ext cx="2404872" cy="3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colum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2057400"/>
            <a:ext cx="10515600" cy="4114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793B38-4BA6-AD40-BD4D-25E70E29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6D62370-7B43-4149-8118-BF5049DA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6/3/2025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4BAB7C2-51F8-4F4B-87A3-CEC87BF0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749B1B-B866-2B49-B659-D3DF99F0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2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2057400"/>
            <a:ext cx="4846320" cy="4114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07629-59F3-6F42-962D-13AEF63E6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07480" y="2057400"/>
            <a:ext cx="4846320" cy="41148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AB7BCA-5864-114C-91E4-93FC55E1B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E0B521-362E-8E42-9052-BA315AA83B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6/3/2025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B1710F-86D3-3743-834F-C922FAE41D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07CF73-50F7-DE40-8F9C-0A227235ED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7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 and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308AD99-41A7-6B4A-9A00-0F8C38DBB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02"/>
            <a:ext cx="10512425" cy="971677"/>
          </a:xfrm>
        </p:spPr>
        <p:txBody>
          <a:bodyPr lIns="0" r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03BB34-220D-5F48-9A75-9C9752418644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38200" y="3057954"/>
            <a:ext cx="10512424" cy="3108960"/>
          </a:xfrm>
          <a:noFill/>
        </p:spPr>
        <p:txBody>
          <a:bodyPr lIns="0" rIns="0" numCol="2" spcCol="91440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53A20F-6CE1-E64B-B2F3-347F7F25CB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0161E-D7B9-C947-AF53-D379DCC6AD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267A9-22AE-BB46-9BC7-D6AC23A9E3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DE27BB-B26E-6B40-8285-E09A54EAC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4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 and Split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308AD99-41A7-6B4A-9A00-0F8C38DBB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02"/>
            <a:ext cx="10512425" cy="971677"/>
          </a:xfrm>
        </p:spPr>
        <p:txBody>
          <a:bodyPr lIns="0" r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C20C8BF-B321-DC4B-8445-98553B51201D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38200" y="3057954"/>
            <a:ext cx="4846320" cy="3108960"/>
          </a:xfrm>
          <a:noFill/>
        </p:spPr>
        <p:txBody>
          <a:bodyPr lIns="0" rIns="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992AA05-4981-9349-A737-73F69064E58A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6504432" y="3057954"/>
            <a:ext cx="4846320" cy="3108960"/>
          </a:xfrm>
          <a:noFill/>
        </p:spPr>
        <p:txBody>
          <a:bodyPr lIns="0" rIns="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317815-D9E1-5244-95FE-C5E2BC18D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26C15-9F9E-AA4E-8B3C-485FDE19B4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24F1F-FCC0-9948-A2CD-F50B4CA1B2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42981-7BE7-6C4D-AA04-E6F213AAB7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 stacke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4215384"/>
            <a:ext cx="10515600" cy="1828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07629-59F3-6F42-962D-13AEF63E6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70402"/>
            <a:ext cx="10515600" cy="18288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794BCF-5230-9443-BD6B-CFF01123E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47318-B5FA-4445-B7A1-FD43F52379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6/3/2025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96EDD6-9106-D745-923B-51DDED949E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946222-5FAE-A048-B745-6393336E43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2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199" y="2086708"/>
            <a:ext cx="6236208" cy="4114800"/>
          </a:xfr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2086708"/>
            <a:ext cx="4535424" cy="4114800"/>
          </a:xfr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05B71CE-1FB3-5441-A779-929D1E7B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DB17DA-D682-3B4E-A0FC-515CE07440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B537F8F4-454F-2647-98B8-FE6C9CF613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44A55C3-164C-BE47-B58E-A8B841E34B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8AC9CD10-2FFB-BA4A-88F2-2456A24DEAD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52F817C-D73B-0C4B-A41E-88047BC4BE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D74917D1-B5B4-6345-AE79-FEDF502F85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B79E397-D832-824A-B5CB-400E15BEDE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5522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fld id="{97146A86-9F44-0143-A019-33CAB9F4355B}" type="datetime1">
              <a:rPr lang="en-US" smtClean="0"/>
              <a:t>6/3/2025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r>
              <a:rPr lang="en-US"/>
              <a:t>metrotransit.org/websiteurl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10396728" y="6356350"/>
            <a:ext cx="14626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45" r:id="rId2"/>
    <p:sldLayoutId id="2147483847" r:id="rId3"/>
    <p:sldLayoutId id="2147483848" r:id="rId4"/>
    <p:sldLayoutId id="2147483858" r:id="rId5"/>
    <p:sldLayoutId id="2147483860" r:id="rId6"/>
    <p:sldLayoutId id="2147483852" r:id="rId7"/>
    <p:sldLayoutId id="2147483826" r:id="rId8"/>
    <p:sldLayoutId id="2147483861" r:id="rId9"/>
    <p:sldLayoutId id="2147483862" r:id="rId10"/>
    <p:sldLayoutId id="2147483863" r:id="rId11"/>
    <p:sldLayoutId id="2147483864" r:id="rId12"/>
    <p:sldLayoutId id="2147483732" r:id="rId13"/>
    <p:sldLayoutId id="2147483733" r:id="rId14"/>
    <p:sldLayoutId id="2147483821" r:id="rId15"/>
    <p:sldLayoutId id="214748379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enorit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System Font Regular"/>
        <a:buChar char="–"/>
        <a:defRPr sz="2100" kern="1200">
          <a:solidFill>
            <a:schemeClr val="tx2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AC17E4-4914-9C8F-2986-CC3DA370C8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June 4, 2005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18DA21-37DC-068C-C183-CF77097E1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 Announcement Updates</a:t>
            </a:r>
          </a:p>
        </p:txBody>
      </p:sp>
    </p:spTree>
    <p:extLst>
      <p:ext uri="{BB962C8B-B14F-4D97-AF65-F5344CB8AC3E}">
        <p14:creationId xmlns:p14="http://schemas.microsoft.com/office/powerpoint/2010/main" val="176044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34D4C-9C26-7A3E-8C84-E1BE20D5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CC88C-9758-CA6D-F469-C77500A9C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December 2023 – Transit Information Makes Presentation to TAAC</a:t>
            </a:r>
          </a:p>
          <a:p>
            <a:pPr lvl="1"/>
            <a:r>
              <a:rPr lang="en-US" dirty="0"/>
              <a:t>Bus Announcements Evaluation Key Finding: 5% of Bus announcement errors related to “Stop Requested” interruptions.</a:t>
            </a:r>
          </a:p>
          <a:p>
            <a:r>
              <a:rPr lang="en-US" dirty="0"/>
              <a:t>June 2023 – Product Manager hired </a:t>
            </a:r>
          </a:p>
          <a:p>
            <a:r>
              <a:rPr lang="en-US" dirty="0"/>
              <a:t>Stop Requested change tested Q4 2024 – Single bus</a:t>
            </a:r>
          </a:p>
          <a:p>
            <a:r>
              <a:rPr lang="en-US" dirty="0"/>
              <a:t>Stop Requested change Pilot Q1 2025  - A Line </a:t>
            </a:r>
          </a:p>
          <a:p>
            <a:r>
              <a:rPr lang="en-US" dirty="0"/>
              <a:t>Stop Requested change to remaining bus routes – April and May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6B5FB-DBEA-174A-7DD9-559A668F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6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935F-7E7E-F41A-533B-A9C4CD72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Deprioritize Stop Requested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B7FA7-C492-399B-E092-1E149874C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When a rider requests a stop, any announcement playing continues.</a:t>
            </a:r>
          </a:p>
          <a:p>
            <a:pPr lvl="1"/>
            <a:r>
              <a:rPr lang="en-US" dirty="0"/>
              <a:t>“Stop requested” announcement will play immediately following announcement.</a:t>
            </a:r>
          </a:p>
          <a:p>
            <a:r>
              <a:rPr lang="en-US" dirty="0"/>
              <a:t>What was our approach?</a:t>
            </a:r>
          </a:p>
          <a:p>
            <a:pPr lvl="1"/>
            <a:r>
              <a:rPr lang="en-US" dirty="0"/>
              <a:t>First, test on a bus.  Oct/Nov - 2024</a:t>
            </a:r>
          </a:p>
          <a:p>
            <a:pPr lvl="1"/>
            <a:r>
              <a:rPr lang="en-US" dirty="0"/>
              <a:t>Then, pilot on A Line.  Feb/Mar - 2025</a:t>
            </a:r>
          </a:p>
          <a:p>
            <a:pPr lvl="2"/>
            <a:r>
              <a:rPr lang="en-US" dirty="0"/>
              <a:t>There was little to no rider confusion reported during the pilot.</a:t>
            </a:r>
          </a:p>
          <a:p>
            <a:pPr lvl="2"/>
            <a:r>
              <a:rPr lang="en-US" dirty="0"/>
              <a:t>Operators reported little to no issues associated to the change.</a:t>
            </a:r>
          </a:p>
          <a:p>
            <a:pPr lvl="2"/>
            <a:r>
              <a:rPr lang="en-US" dirty="0"/>
              <a:t>A test by riders in the TAAC community reported the change was helpful.</a:t>
            </a:r>
          </a:p>
          <a:p>
            <a:pPr lvl="1"/>
            <a:r>
              <a:rPr lang="en-US" dirty="0"/>
              <a:t>Lastly, roll it out to the rest of the fleet.  April/May 2025</a:t>
            </a:r>
          </a:p>
          <a:p>
            <a:r>
              <a:rPr lang="en-US" dirty="0"/>
              <a:t>Conclusion:  this is an improvement!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EF4C6-6DE6-3CF4-3038-10B6EFDF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6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BA993-F34D-D647-1ECA-09EF6908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Announcements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2B24-4425-8103-CA2B-E2CF481D7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Regular audits of bus routes (announcement audits) </a:t>
            </a:r>
          </a:p>
          <a:p>
            <a:pPr marL="457200" lvl="1" indent="0">
              <a:buNone/>
            </a:pPr>
            <a:r>
              <a:rPr lang="en-US" dirty="0"/>
              <a:t>Q1 summary: (Primary focus was BRT)</a:t>
            </a:r>
          </a:p>
          <a:p>
            <a:pPr lvl="1"/>
            <a:r>
              <a:rPr lang="en-US" dirty="0"/>
              <a:t>a total of 399 announcements audited with 84% pass rate.</a:t>
            </a:r>
          </a:p>
          <a:p>
            <a:pPr lvl="1"/>
            <a:r>
              <a:rPr lang="en-US" dirty="0"/>
              <a:t>3 buses reported significant gaps on the D Line, C Line and 75</a:t>
            </a:r>
          </a:p>
          <a:p>
            <a:pPr lvl="2"/>
            <a:r>
              <a:rPr lang="en-US" dirty="0"/>
              <a:t>Headway based service may have impacted announcement quality.</a:t>
            </a:r>
          </a:p>
          <a:p>
            <a:pPr lvl="2"/>
            <a:r>
              <a:rPr lang="en-US" dirty="0"/>
              <a:t>We’re checking into 2 buses serviced by MTS </a:t>
            </a:r>
          </a:p>
          <a:p>
            <a:pPr lvl="1"/>
            <a:r>
              <a:rPr lang="en-US" dirty="0"/>
              <a:t>Q2 Audits in progress</a:t>
            </a:r>
          </a:p>
          <a:p>
            <a:pPr lvl="2"/>
            <a:r>
              <a:rPr lang="en-US" dirty="0"/>
              <a:t>Approximately 105 announcements audited</a:t>
            </a:r>
          </a:p>
          <a:p>
            <a:pPr lvl="2"/>
            <a:r>
              <a:rPr lang="en-US" dirty="0"/>
              <a:t>Shifting audits to local routes</a:t>
            </a:r>
          </a:p>
          <a:p>
            <a:r>
              <a:rPr lang="en-US" dirty="0"/>
              <a:t>Auditing Route Manager </a:t>
            </a:r>
          </a:p>
          <a:p>
            <a:pPr lvl="1"/>
            <a:r>
              <a:rPr lang="en-US" dirty="0"/>
              <a:t>We review Route Manager to ensure data quality</a:t>
            </a:r>
          </a:p>
          <a:p>
            <a:pPr lvl="2"/>
            <a:r>
              <a:rPr lang="en-US" dirty="0"/>
              <a:t>Address missing landmarks/points of interest</a:t>
            </a:r>
          </a:p>
          <a:p>
            <a:pPr lvl="2"/>
            <a:r>
              <a:rPr lang="en-US" dirty="0"/>
              <a:t>Make sure routes are named correctly</a:t>
            </a:r>
          </a:p>
          <a:p>
            <a:pPr lvl="2"/>
            <a:r>
              <a:rPr lang="en-US" dirty="0"/>
              <a:t>Clarify the right street is announced 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C4032-ECE1-BD3C-CD27-64D97E79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61B2-03D3-CBC1-8879-5C6594AB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Improvements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960E5-A76D-DE2A-5525-DA176997F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Automate audio content production 	</a:t>
            </a:r>
          </a:p>
          <a:p>
            <a:pPr lvl="1"/>
            <a:r>
              <a:rPr lang="en-US" dirty="0"/>
              <a:t>Automate the way new audio is created using text to speech technology</a:t>
            </a:r>
          </a:p>
          <a:p>
            <a:pPr lvl="1"/>
            <a:r>
              <a:rPr lang="en-US" dirty="0"/>
              <a:t>Reduces dependence on human intervention</a:t>
            </a:r>
          </a:p>
          <a:p>
            <a:pPr lvl="1"/>
            <a:r>
              <a:rPr lang="en-US" dirty="0"/>
              <a:t>Improves our agility to communicate via the spoken word to riders</a:t>
            </a:r>
          </a:p>
          <a:p>
            <a:r>
              <a:rPr lang="en-US" dirty="0"/>
              <a:t>Centralize the management of audio content</a:t>
            </a:r>
          </a:p>
          <a:p>
            <a:pPr lvl="1"/>
            <a:r>
              <a:rPr lang="en-US" dirty="0"/>
              <a:t>Ensures that we have the most up to date and accurate data</a:t>
            </a:r>
          </a:p>
          <a:p>
            <a:pPr lvl="1"/>
            <a:r>
              <a:rPr lang="en-US" dirty="0"/>
              <a:t>Makes it easy to distribute to broadcast systems</a:t>
            </a:r>
          </a:p>
          <a:p>
            <a:r>
              <a:rPr lang="en-US" dirty="0"/>
              <a:t>Evaluate the continued relationship with ARIA</a:t>
            </a:r>
          </a:p>
          <a:p>
            <a:pPr lvl="1"/>
            <a:r>
              <a:rPr lang="en-US" dirty="0"/>
              <a:t>Contract review is part of the 5yr review cycle</a:t>
            </a:r>
          </a:p>
          <a:p>
            <a:pPr lvl="1"/>
            <a:r>
              <a:rPr lang="en-US" dirty="0"/>
              <a:t>We will continue to have a service for low/no vision riders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F71CC-6567-10D7-6B2D-B64E6B7D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F2258-F87E-1076-9DFD-D16A583D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5" name="Picture Placeholder 4" descr="Wooden blocks with question marks">
            <a:extLst>
              <a:ext uri="{FF2B5EF4-FFF2-40B4-BE49-F238E27FC236}">
                <a16:creationId xmlns:a16="http://schemas.microsoft.com/office/drawing/2014/main" id="{A1E173C2-4A9B-765A-C9CB-418C93DF04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b="153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72762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 Transit">
  <a:themeElements>
    <a:clrScheme name="Metro Transit 1">
      <a:dk1>
        <a:srgbClr val="0053A0"/>
      </a:dk1>
      <a:lt1>
        <a:srgbClr val="FFFFFF"/>
      </a:lt1>
      <a:dk2>
        <a:srgbClr val="000000"/>
      </a:dk2>
      <a:lt2>
        <a:srgbClr val="DDDDDA"/>
      </a:lt2>
      <a:accent1>
        <a:srgbClr val="0053A0"/>
      </a:accent1>
      <a:accent2>
        <a:srgbClr val="FFD200"/>
      </a:accent2>
      <a:accent3>
        <a:srgbClr val="ED1B2E"/>
      </a:accent3>
      <a:accent4>
        <a:srgbClr val="A5CF4C"/>
      </a:accent4>
      <a:accent5>
        <a:srgbClr val="FF7300"/>
      </a:accent5>
      <a:accent6>
        <a:srgbClr val="6B1F7C"/>
      </a:accent6>
      <a:hlink>
        <a:srgbClr val="0097D0"/>
      </a:hlink>
      <a:folHlink>
        <a:srgbClr val="5D295F"/>
      </a:folHlink>
    </a:clrScheme>
    <a:fontScheme name="Tenorite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T-Presentation  -  Read-Only" id="{71C66CBA-A0E7-49FC-86C3-6CF770E9299B}" vid="{CA5D8F66-71B5-4097-9E5C-941A2C55CB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ystem xmlns="60f515fb-0497-44c9-9692-d1ef55806e64"/>
    <Addedtomasterlist xmlns="60f515fb-0497-44c9-9692-d1ef55806e64">false</Addedtomasterlis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F0E4B0F71EF408ED338DCB35D7D9F" ma:contentTypeVersion="17" ma:contentTypeDescription="Create a new document." ma:contentTypeScope="" ma:versionID="1e986053e28e4cb8b5471f4fc14955f6">
  <xsd:schema xmlns:xsd="http://www.w3.org/2001/XMLSchema" xmlns:xs="http://www.w3.org/2001/XMLSchema" xmlns:p="http://schemas.microsoft.com/office/2006/metadata/properties" xmlns:ns2="60f515fb-0497-44c9-9692-d1ef55806e64" xmlns:ns3="b2751ade-86d1-4031-b732-9af7a7f6db78" targetNamespace="http://schemas.microsoft.com/office/2006/metadata/properties" ma:root="true" ma:fieldsID="5fed517d327afb486fcb73ed0e7c31df" ns2:_="" ns3:_="">
    <xsd:import namespace="60f515fb-0497-44c9-9692-d1ef55806e64"/>
    <xsd:import namespace="b2751ade-86d1-4031-b732-9af7a7f6db78"/>
    <xsd:element name="properties">
      <xsd:complexType>
        <xsd:sequence>
          <xsd:element name="documentManagement">
            <xsd:complexType>
              <xsd:all>
                <xsd:element ref="ns2:System" minOccurs="0"/>
                <xsd:element ref="ns2:Addedtomasterlist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515fb-0497-44c9-9692-d1ef55806e64" elementFormDefault="qualified">
    <xsd:import namespace="http://schemas.microsoft.com/office/2006/documentManagement/types"/>
    <xsd:import namespace="http://schemas.microsoft.com/office/infopath/2007/PartnerControls"/>
    <xsd:element name="System" ma:index="3" nillable="true" ma:displayName="System" ma:description="For which Audio System are these audio files" ma:format="Dropdown" ma:internalName="System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unciators"/>
                    <xsd:enumeration value="Transit Master (OnRoute)"/>
                    <xsd:enumeration value="LRV"/>
                    <xsd:enumeration value="PACIS (LRT Platform)"/>
                  </xsd:restriction>
                </xsd:simpleType>
              </xsd:element>
            </xsd:sequence>
          </xsd:extension>
        </xsd:complexContent>
      </xsd:complexType>
    </xsd:element>
    <xsd:element name="Addedtomasterlist" ma:index="4" nillable="true" ma:displayName="Added to master list" ma:default="0" ma:format="Dropdown" ma:internalName="Addedtomasterlist" ma:readOnly="false">
      <xsd:simpleType>
        <xsd:restriction base="dms:Boolean"/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51ade-86d1-4031-b732-9af7a7f6db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purl.org/dc/dcmitype/"/>
    <ds:schemaRef ds:uri="http://schemas.microsoft.com/office/infopath/2007/PartnerControls"/>
    <ds:schemaRef ds:uri="671c5c8a-d1dd-40a7-bcfd-3ed591bedb5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2120a19-a38a-4c78-8e86-03b65bdcf4fa"/>
    <ds:schemaRef ds:uri="http://www.w3.org/XML/1998/namespace"/>
    <ds:schemaRef ds:uri="60f515fb-0497-44c9-9692-d1ef55806e64"/>
  </ds:schemaRefs>
</ds:datastoreItem>
</file>

<file path=customXml/itemProps2.xml><?xml version="1.0" encoding="utf-8"?>
<ds:datastoreItem xmlns:ds="http://schemas.openxmlformats.org/officeDocument/2006/customXml" ds:itemID="{DCBCA8F8-6ED1-41FD-AF05-151BBCBBF4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f515fb-0497-44c9-9692-d1ef55806e64"/>
    <ds:schemaRef ds:uri="b2751ade-86d1-4031-b732-9af7a7f6d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Transit Information 2025 Q1 Work Plan Review</Template>
  <TotalTime>258</TotalTime>
  <Words>396</Words>
  <Application>Microsoft Office PowerPoint</Application>
  <PresentationFormat>Widescreen</PresentationFormat>
  <Paragraphs>53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Metro Transit</vt:lpstr>
      <vt:lpstr>Bus Announcement Updates</vt:lpstr>
      <vt:lpstr>Background &amp; Context</vt:lpstr>
      <vt:lpstr>Deprioritize Stop Requested</vt:lpstr>
      <vt:lpstr>Ongoing Announcements Oversight</vt:lpstr>
      <vt:lpstr>Strategic Improvements 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Rajkowski, Ben</dc:creator>
  <cp:keywords/>
  <dc:description/>
  <cp:lastModifiedBy>Bisila, Melissa</cp:lastModifiedBy>
  <cp:revision>3</cp:revision>
  <cp:lastPrinted>2017-03-14T16:27:36Z</cp:lastPrinted>
  <dcterms:created xsi:type="dcterms:W3CDTF">2025-03-14T20:46:16Z</dcterms:created>
  <dcterms:modified xsi:type="dcterms:W3CDTF">2025-06-03T21:23:43Z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</vt:lpwstr>
  </property>
  <property fmtid="{D5CDD505-2E9C-101B-9397-08002B2CF9AE}" pid="3" name="ContentTypeId">
    <vt:lpwstr>0x010100B7BF0E4B0F71EF408ED338DCB35D7D9F</vt:lpwstr>
  </property>
  <property fmtid="{D5CDD505-2E9C-101B-9397-08002B2CF9AE}" pid="4" name="MediaServiceImageTags">
    <vt:lpwstr/>
  </property>
</Properties>
</file>