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60" r:id="rId6"/>
  </p:sldMasterIdLst>
  <p:notesMasterIdLst>
    <p:notesMasterId r:id="rId24"/>
  </p:notesMasterIdLst>
  <p:sldIdLst>
    <p:sldId id="301" r:id="rId7"/>
    <p:sldId id="330" r:id="rId8"/>
    <p:sldId id="331" r:id="rId9"/>
    <p:sldId id="304" r:id="rId10"/>
    <p:sldId id="320" r:id="rId11"/>
    <p:sldId id="321" r:id="rId12"/>
    <p:sldId id="322" r:id="rId13"/>
    <p:sldId id="323" r:id="rId14"/>
    <p:sldId id="324" r:id="rId15"/>
    <p:sldId id="325" r:id="rId16"/>
    <p:sldId id="326" r:id="rId17"/>
    <p:sldId id="327" r:id="rId18"/>
    <p:sldId id="328" r:id="rId19"/>
    <p:sldId id="329" r:id="rId20"/>
    <p:sldId id="315" r:id="rId21"/>
    <p:sldId id="332" r:id="rId22"/>
    <p:sldId id="33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1D142-C5DA-4965-BF51-D1F9C64731D3}">
          <p14:sldIdLst>
            <p14:sldId id="301"/>
            <p14:sldId id="330"/>
            <p14:sldId id="331"/>
            <p14:sldId id="304"/>
            <p14:sldId id="320"/>
            <p14:sldId id="321"/>
            <p14:sldId id="322"/>
            <p14:sldId id="323"/>
            <p14:sldId id="324"/>
            <p14:sldId id="325"/>
            <p14:sldId id="326"/>
            <p14:sldId id="327"/>
            <p14:sldId id="328"/>
            <p14:sldId id="329"/>
            <p14:sldId id="315"/>
            <p14:sldId id="332"/>
            <p14:sldId id="333"/>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594"/>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1" autoAdjust="0"/>
    <p:restoredTop sz="74879" autoAdjust="0"/>
  </p:normalViewPr>
  <p:slideViewPr>
    <p:cSldViewPr snapToGrid="0">
      <p:cViewPr varScale="1">
        <p:scale>
          <a:sx n="79" d="100"/>
          <a:sy n="79" d="100"/>
        </p:scale>
        <p:origin x="21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3158"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26ED90-2C1C-48AA-870B-57ED2DB5B5B0}" type="datetimeFigureOut">
              <a:rPr lang="en-US" smtClean="0"/>
              <a:pPr/>
              <a:t>8/17/2017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F17732-738F-4B57-A47E-98F035DD8033}" type="slidenum">
              <a:rPr lang="en-US" smtClean="0"/>
              <a:pPr/>
              <a:t>‹#›</a:t>
            </a:fld>
            <a:endParaRPr lang="en-US"/>
          </a:p>
        </p:txBody>
      </p:sp>
    </p:spTree>
    <p:extLst>
      <p:ext uri="{BB962C8B-B14F-4D97-AF65-F5344CB8AC3E}">
        <p14:creationId xmlns:p14="http://schemas.microsoft.com/office/powerpoint/2010/main" val="143651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CLAUDIA</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a:t>
            </a:fld>
            <a:endParaRPr lang="en-US"/>
          </a:p>
        </p:txBody>
      </p:sp>
    </p:spTree>
    <p:extLst>
      <p:ext uri="{BB962C8B-B14F-4D97-AF65-F5344CB8AC3E}">
        <p14:creationId xmlns:p14="http://schemas.microsoft.com/office/powerpoint/2010/main" val="6950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CORRIN: </a:t>
            </a:r>
            <a:r>
              <a:rPr lang="en-US" sz="1200" b="1" kern="1200" dirty="0">
                <a:solidFill>
                  <a:schemeClr val="tx1"/>
                </a:solidFill>
                <a:effectLst/>
                <a:latin typeface="+mn-lt"/>
                <a:ea typeface="+mn-ea"/>
                <a:cs typeface="+mn-cs"/>
              </a:rPr>
              <a:t>Now, think a moment when you were a kid and your world was full of unlimited possibilities.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was thanks to your capability to embrace ambiguity: a packing carton case, for example, could be much more than a simple packing carton case: it could be a car, a house, a fort. Then something happened, maybe someone said: "Curiosity killed the cat" ... and so you missed the excitement of exploring different ways to see things and you suddenly understood that it was just a simple packing carton case.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therefore essential that you embrace again ambiguity and feel comfortable in uncertainty because this is where it is possible to explore new ways of seeing things; and new ideas, solutions and possibilities can emerge. (Alessia Correa)</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10</a:t>
            </a:fld>
            <a:endParaRPr lang="en-US"/>
          </a:p>
        </p:txBody>
      </p:sp>
    </p:spTree>
    <p:extLst>
      <p:ext uri="{BB962C8B-B14F-4D97-AF65-F5344CB8AC3E}">
        <p14:creationId xmlns:p14="http://schemas.microsoft.com/office/powerpoint/2010/main" val="250871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CORRIN</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11</a:t>
            </a:fld>
            <a:endParaRPr lang="en-US"/>
          </a:p>
        </p:txBody>
      </p:sp>
    </p:spTree>
    <p:extLst>
      <p:ext uri="{BB962C8B-B14F-4D97-AF65-F5344CB8AC3E}">
        <p14:creationId xmlns:p14="http://schemas.microsoft.com/office/powerpoint/2010/main" val="372955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CLAUDIA- Example: US Bank Stadium project, LRT. Compromise is about having “Something for everyone to hate.” Goal: People showing up and leaving with an attitude of, “Don’t like the project but staff is polite and they know their stuff.</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12</a:t>
            </a:fld>
            <a:endParaRPr lang="en-US"/>
          </a:p>
        </p:txBody>
      </p:sp>
    </p:spTree>
    <p:extLst>
      <p:ext uri="{BB962C8B-B14F-4D97-AF65-F5344CB8AC3E}">
        <p14:creationId xmlns:p14="http://schemas.microsoft.com/office/powerpoint/2010/main" val="117405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CORRIN: </a:t>
            </a:r>
            <a:r>
              <a:rPr lang="en-US" sz="1200" kern="1200" dirty="0">
                <a:solidFill>
                  <a:schemeClr val="tx1"/>
                </a:solidFill>
                <a:effectLst/>
                <a:latin typeface="+mn-lt"/>
                <a:ea typeface="+mn-ea"/>
                <a:cs typeface="+mn-cs"/>
              </a:rPr>
              <a:t>Probably the best meetings I attended were in locations were the intended audience was already at. Planning for a park? Hold the meeting at the park. What about farmer’s markets, grocery stores, the laundromat, or community festivals? Where are the people you are trying to reach? That’s where you need to be.” (</a:t>
            </a:r>
            <a:r>
              <a:rPr lang="en-US" sz="1200" kern="1200" dirty="0" err="1">
                <a:solidFill>
                  <a:schemeClr val="tx1"/>
                </a:solidFill>
                <a:effectLst/>
                <a:latin typeface="+mn-lt"/>
                <a:ea typeface="+mn-ea"/>
                <a:cs typeface="+mn-cs"/>
              </a:rPr>
              <a:t>StreetsMN</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Lots of people have kids— they have feedback too. In fact, teens seem to know everything. Use tactics like </a:t>
            </a:r>
            <a:r>
              <a:rPr lang="en-US" sz="1200" kern="1200" dirty="0">
                <a:solidFill>
                  <a:schemeClr val="tx1"/>
                </a:solidFill>
                <a:effectLst/>
                <a:latin typeface="+mn-lt"/>
                <a:ea typeface="+mn-ea"/>
                <a:cs typeface="+mn-cs"/>
              </a:rPr>
              <a:t>Pop Up Meeting, created by Public Art Saint Paul City Artist Amanda </a:t>
            </a:r>
            <a:r>
              <a:rPr lang="en-US" sz="1200" kern="1200" dirty="0" err="1">
                <a:solidFill>
                  <a:schemeClr val="tx1"/>
                </a:solidFill>
                <a:effectLst/>
                <a:latin typeface="+mn-lt"/>
                <a:ea typeface="+mn-ea"/>
                <a:cs typeface="+mn-cs"/>
              </a:rPr>
              <a:t>Lovelee</a:t>
            </a:r>
            <a:r>
              <a:rPr lang="en-US" sz="1200" kern="1200" dirty="0">
                <a:solidFill>
                  <a:schemeClr val="tx1"/>
                </a:solidFill>
                <a:effectLst/>
                <a:latin typeface="+mn-lt"/>
                <a:ea typeface="+mn-ea"/>
                <a:cs typeface="+mn-cs"/>
              </a:rPr>
              <a:t>, is a fun tool with the goal of increasing diversity and participation in planning processes.</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13</a:t>
            </a:fld>
            <a:endParaRPr lang="en-US"/>
          </a:p>
        </p:txBody>
      </p:sp>
    </p:spTree>
    <p:extLst>
      <p:ext uri="{BB962C8B-B14F-4D97-AF65-F5344CB8AC3E}">
        <p14:creationId xmlns:p14="http://schemas.microsoft.com/office/powerpoint/2010/main" val="46938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CORRIN</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14</a:t>
            </a:fld>
            <a:endParaRPr lang="en-US"/>
          </a:p>
        </p:txBody>
      </p:sp>
    </p:spTree>
    <p:extLst>
      <p:ext uri="{BB962C8B-B14F-4D97-AF65-F5344CB8AC3E}">
        <p14:creationId xmlns:p14="http://schemas.microsoft.com/office/powerpoint/2010/main" val="16313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CORRIN</a:t>
            </a:r>
          </a:p>
        </p:txBody>
      </p:sp>
      <p:sp>
        <p:nvSpPr>
          <p:cNvPr id="4" name="Slide Number Placeholder 3"/>
          <p:cNvSpPr>
            <a:spLocks noGrp="1"/>
          </p:cNvSpPr>
          <p:nvPr>
            <p:ph type="sldNum" sz="quarter" idx="10"/>
          </p:nvPr>
        </p:nvSpPr>
        <p:spPr/>
        <p:txBody>
          <a:bodyPr/>
          <a:lstStyle/>
          <a:p>
            <a:fld id="{C6F17732-738F-4B57-A47E-98F035DD8033}" type="slidenum">
              <a:rPr lang="en-US" smtClean="0"/>
              <a:pPr/>
              <a:t>15</a:t>
            </a:fld>
            <a:endParaRPr lang="en-US"/>
          </a:p>
        </p:txBody>
      </p:sp>
    </p:spTree>
    <p:extLst>
      <p:ext uri="{BB962C8B-B14F-4D97-AF65-F5344CB8AC3E}">
        <p14:creationId xmlns:p14="http://schemas.microsoft.com/office/powerpoint/2010/main" val="340439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6F17732-738F-4B57-A47E-98F035DD8033}" type="slidenum">
              <a:rPr lang="en-US" smtClean="0"/>
              <a:pPr/>
              <a:t>17</a:t>
            </a:fld>
            <a:endParaRPr lang="en-US"/>
          </a:p>
        </p:txBody>
      </p:sp>
    </p:spTree>
    <p:extLst>
      <p:ext uri="{BB962C8B-B14F-4D97-AF65-F5344CB8AC3E}">
        <p14:creationId xmlns:p14="http://schemas.microsoft.com/office/powerpoint/2010/main" val="253406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CLAUDIA</a:t>
            </a:r>
          </a:p>
        </p:txBody>
      </p:sp>
      <p:sp>
        <p:nvSpPr>
          <p:cNvPr id="4" name="Slide Number Placeholder 3"/>
          <p:cNvSpPr>
            <a:spLocks noGrp="1"/>
          </p:cNvSpPr>
          <p:nvPr>
            <p:ph type="sldNum" sz="quarter" idx="10"/>
          </p:nvPr>
        </p:nvSpPr>
        <p:spPr/>
        <p:txBody>
          <a:bodyPr/>
          <a:lstStyle/>
          <a:p>
            <a:fld id="{C6F17732-738F-4B57-A47E-98F035DD8033}" type="slidenum">
              <a:rPr lang="en-US" smtClean="0"/>
              <a:pPr/>
              <a:t>2</a:t>
            </a:fld>
            <a:endParaRPr lang="en-US"/>
          </a:p>
        </p:txBody>
      </p:sp>
    </p:spTree>
    <p:extLst>
      <p:ext uri="{BB962C8B-B14F-4D97-AF65-F5344CB8AC3E}">
        <p14:creationId xmlns:p14="http://schemas.microsoft.com/office/powerpoint/2010/main" val="59967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CLAUDIA</a:t>
            </a:r>
          </a:p>
        </p:txBody>
      </p:sp>
      <p:sp>
        <p:nvSpPr>
          <p:cNvPr id="4" name="Slide Number Placeholder 3"/>
          <p:cNvSpPr>
            <a:spLocks noGrp="1"/>
          </p:cNvSpPr>
          <p:nvPr>
            <p:ph type="sldNum" sz="quarter" idx="10"/>
          </p:nvPr>
        </p:nvSpPr>
        <p:spPr/>
        <p:txBody>
          <a:bodyPr/>
          <a:lstStyle/>
          <a:p>
            <a:fld id="{C6F17732-738F-4B57-A47E-98F035DD8033}" type="slidenum">
              <a:rPr lang="en-US" smtClean="0"/>
              <a:pPr/>
              <a:t>3</a:t>
            </a:fld>
            <a:endParaRPr lang="en-US"/>
          </a:p>
        </p:txBody>
      </p:sp>
    </p:spTree>
    <p:extLst>
      <p:ext uri="{BB962C8B-B14F-4D97-AF65-F5344CB8AC3E}">
        <p14:creationId xmlns:p14="http://schemas.microsoft.com/office/powerpoint/2010/main" val="118498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CORRIN- COMMUNITY ENGAGEMENT?!  “WHAT WE HEAR FROM PEOPLE”</a:t>
            </a:r>
          </a:p>
        </p:txBody>
      </p:sp>
      <p:sp>
        <p:nvSpPr>
          <p:cNvPr id="4" name="Slide Number Placeholder 3"/>
          <p:cNvSpPr>
            <a:spLocks noGrp="1"/>
          </p:cNvSpPr>
          <p:nvPr>
            <p:ph type="sldNum" sz="quarter" idx="10"/>
          </p:nvPr>
        </p:nvSpPr>
        <p:spPr/>
        <p:txBody>
          <a:bodyPr/>
          <a:lstStyle/>
          <a:p>
            <a:fld id="{C6F17732-738F-4B57-A47E-98F035DD8033}" type="slidenum">
              <a:rPr lang="en-US" smtClean="0"/>
              <a:pPr/>
              <a:t>4</a:t>
            </a:fld>
            <a:endParaRPr lang="en-US"/>
          </a:p>
        </p:txBody>
      </p:sp>
    </p:spTree>
    <p:extLst>
      <p:ext uri="{BB962C8B-B14F-4D97-AF65-F5344CB8AC3E}">
        <p14:creationId xmlns:p14="http://schemas.microsoft.com/office/powerpoint/2010/main" val="327000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CLAUDIA- </a:t>
            </a:r>
            <a:r>
              <a:rPr lang="en-US" sz="1200" kern="1200" dirty="0">
                <a:solidFill>
                  <a:schemeClr val="tx1"/>
                </a:solidFill>
                <a:effectLst/>
                <a:latin typeface="+mn-lt"/>
                <a:ea typeface="+mn-ea"/>
                <a:cs typeface="+mn-cs"/>
              </a:rPr>
              <a:t>Community </a:t>
            </a:r>
            <a:r>
              <a:rPr lang="en-US" sz="1200" u="sng" kern="1200" dirty="0">
                <a:solidFill>
                  <a:schemeClr val="tx1"/>
                </a:solidFill>
                <a:effectLst/>
                <a:latin typeface="+mn-lt"/>
                <a:ea typeface="+mn-ea"/>
                <a:cs typeface="+mn-cs"/>
              </a:rPr>
              <a:t>expertise is respected</a:t>
            </a:r>
            <a:r>
              <a:rPr lang="en-US" sz="1200" kern="1200" dirty="0">
                <a:solidFill>
                  <a:schemeClr val="tx1"/>
                </a:solidFill>
                <a:effectLst/>
                <a:latin typeface="+mn-lt"/>
                <a:ea typeface="+mn-ea"/>
                <a:cs typeface="+mn-cs"/>
              </a:rPr>
              <a:t>. Policy is talked </a:t>
            </a:r>
            <a:r>
              <a:rPr lang="en-US" sz="1200" u="sng" kern="1200" dirty="0">
                <a:solidFill>
                  <a:schemeClr val="tx1"/>
                </a:solidFill>
                <a:effectLst/>
                <a:latin typeface="+mn-lt"/>
                <a:ea typeface="+mn-ea"/>
                <a:cs typeface="+mn-cs"/>
              </a:rPr>
              <a:t>about in a way that is accessible to community, e.g., plain language</a:t>
            </a:r>
            <a:r>
              <a:rPr lang="en-US" sz="1200" kern="1200" dirty="0">
                <a:solidFill>
                  <a:schemeClr val="tx1"/>
                </a:solidFill>
                <a:effectLst/>
                <a:latin typeface="+mn-lt"/>
                <a:ea typeface="+mn-ea"/>
                <a:cs typeface="+mn-cs"/>
              </a:rPr>
              <a:t>.</a:t>
            </a:r>
            <a:r>
              <a:rPr lang="en-US" i="1" dirty="0"/>
              <a:t> Authentic community engagement starts with creating relationships, sharing leadership, and then evaluating results, e.g., Did the community members feel welcome and heard?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17732-738F-4B57-A47E-98F035DD8033}" type="slidenum">
              <a:rPr lang="en-US" smtClean="0"/>
              <a:pPr/>
              <a:t>5</a:t>
            </a:fld>
            <a:endParaRPr lang="en-US"/>
          </a:p>
        </p:txBody>
      </p:sp>
    </p:spTree>
    <p:extLst>
      <p:ext uri="{BB962C8B-B14F-4D97-AF65-F5344CB8AC3E}">
        <p14:creationId xmlns:p14="http://schemas.microsoft.com/office/powerpoint/2010/main" val="290666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Corrin: Public speaking. Warren </a:t>
            </a:r>
            <a:r>
              <a:rPr lang="en-US" sz="1200" kern="1200" dirty="0">
                <a:solidFill>
                  <a:schemeClr val="tx1"/>
                </a:solidFill>
                <a:effectLst/>
                <a:latin typeface="+mn-lt"/>
                <a:ea typeface="+mn-ea"/>
                <a:cs typeface="+mn-cs"/>
              </a:rPr>
              <a:t>Buffett pointed out that “mastering the art of public speaking is the single greatest skill to boost your career.” In fact, he said that this one skill will boost your career value by 50%! (www.inc.com)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might be thinking, "That's great, but I have a fear of public speaking." That's OK. Buffett was actually terrified too. </a:t>
            </a:r>
          </a:p>
          <a:p>
            <a:r>
              <a:rPr lang="en-US" sz="1200" kern="1200" dirty="0">
                <a:solidFill>
                  <a:schemeClr val="tx1"/>
                </a:solidFill>
                <a:effectLst/>
                <a:latin typeface="+mn-lt"/>
                <a:ea typeface="+mn-ea"/>
                <a:cs typeface="+mn-cs"/>
              </a:rPr>
              <a:t>Stand tall, shoulders back, and do it. Channel someone else if you need to, a favorite athlete or whoever. Right now, I am channeling Wonder Woman.</a:t>
            </a:r>
          </a:p>
          <a:p>
            <a:endParaRPr lang="en-US" dirty="0"/>
          </a:p>
        </p:txBody>
      </p:sp>
      <p:sp>
        <p:nvSpPr>
          <p:cNvPr id="4" name="Slide Number Placeholder 3"/>
          <p:cNvSpPr>
            <a:spLocks noGrp="1"/>
          </p:cNvSpPr>
          <p:nvPr>
            <p:ph type="sldNum" sz="quarter" idx="10"/>
          </p:nvPr>
        </p:nvSpPr>
        <p:spPr/>
        <p:txBody>
          <a:bodyPr/>
          <a:lstStyle/>
          <a:p>
            <a:fld id="{C6F17732-738F-4B57-A47E-98F035DD8033}" type="slidenum">
              <a:rPr lang="en-US" smtClean="0"/>
              <a:pPr/>
              <a:t>6</a:t>
            </a:fld>
            <a:endParaRPr lang="en-US"/>
          </a:p>
        </p:txBody>
      </p:sp>
    </p:spTree>
    <p:extLst>
      <p:ext uri="{BB962C8B-B14F-4D97-AF65-F5344CB8AC3E}">
        <p14:creationId xmlns:p14="http://schemas.microsoft.com/office/powerpoint/2010/main" val="29320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CLAUDIA: MAKE CONNECTIONS with people before you need them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takes leaving your bubble to try new things and meet new people.</a:t>
            </a:r>
          </a:p>
          <a:p>
            <a:pPr lvl="0"/>
            <a:r>
              <a:rPr lang="en-US" sz="1200" kern="1200" dirty="0">
                <a:solidFill>
                  <a:schemeClr val="tx1"/>
                </a:solidFill>
                <a:effectLst/>
                <a:latin typeface="+mn-lt"/>
                <a:ea typeface="+mn-ea"/>
                <a:cs typeface="+mn-cs"/>
              </a:rPr>
              <a:t>Find your allies within your organization and out in the community</a:t>
            </a:r>
            <a:r>
              <a:rPr lang="en-US" sz="1200" b="1" kern="1200" dirty="0">
                <a:solidFill>
                  <a:schemeClr val="tx1"/>
                </a:solidFill>
                <a:effectLst/>
                <a:latin typeface="+mn-lt"/>
                <a:ea typeface="+mn-ea"/>
                <a:cs typeface="+mn-cs"/>
              </a:rPr>
              <a:t>. This is how partnerships are made.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Opportunities to meet potential community partners/allies can occur randomly, e.g., LinkedIn.</a:t>
            </a:r>
          </a:p>
          <a:p>
            <a:r>
              <a:rPr lang="en-US" sz="1200" kern="1200" dirty="0">
                <a:solidFill>
                  <a:schemeClr val="tx1"/>
                </a:solidFill>
                <a:effectLst/>
                <a:latin typeface="+mn-lt"/>
                <a:ea typeface="+mn-ea"/>
                <a:cs typeface="+mn-cs"/>
              </a:rPr>
              <a:t>Example: </a:t>
            </a:r>
            <a:r>
              <a:rPr lang="en-US" sz="1200" kern="1200" dirty="0" err="1">
                <a:solidFill>
                  <a:schemeClr val="tx1"/>
                </a:solidFill>
                <a:effectLst/>
                <a:latin typeface="+mn-lt"/>
                <a:ea typeface="+mn-ea"/>
                <a:cs typeface="+mn-cs"/>
              </a:rPr>
              <a:t>Suado</a:t>
            </a:r>
            <a:r>
              <a:rPr lang="en-US" sz="1200" kern="1200" dirty="0">
                <a:solidFill>
                  <a:schemeClr val="tx1"/>
                </a:solidFill>
                <a:effectLst/>
                <a:latin typeface="+mn-lt"/>
                <a:ea typeface="+mn-ea"/>
                <a:cs typeface="+mn-cs"/>
              </a:rPr>
              <a:t> project</a:t>
            </a:r>
          </a:p>
          <a:p>
            <a:endParaRPr lang="en-US" dirty="0"/>
          </a:p>
        </p:txBody>
      </p:sp>
      <p:sp>
        <p:nvSpPr>
          <p:cNvPr id="4" name="Slide Number Placeholder 3"/>
          <p:cNvSpPr>
            <a:spLocks noGrp="1"/>
          </p:cNvSpPr>
          <p:nvPr>
            <p:ph type="sldNum" sz="quarter" idx="10"/>
          </p:nvPr>
        </p:nvSpPr>
        <p:spPr/>
        <p:txBody>
          <a:bodyPr/>
          <a:lstStyle/>
          <a:p>
            <a:fld id="{C6F17732-738F-4B57-A47E-98F035DD8033}" type="slidenum">
              <a:rPr lang="en-US" smtClean="0"/>
              <a:pPr/>
              <a:t>7</a:t>
            </a:fld>
            <a:endParaRPr lang="en-US"/>
          </a:p>
        </p:txBody>
      </p:sp>
    </p:spTree>
    <p:extLst>
      <p:ext uri="{BB962C8B-B14F-4D97-AF65-F5344CB8AC3E}">
        <p14:creationId xmlns:p14="http://schemas.microsoft.com/office/powerpoint/2010/main" val="144582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CLAUDIA: </a:t>
            </a:r>
            <a:r>
              <a:rPr lang="en-US" sz="1200" b="1" kern="1200" dirty="0">
                <a:solidFill>
                  <a:schemeClr val="tx1"/>
                </a:solidFill>
                <a:effectLst/>
                <a:latin typeface="+mn-lt"/>
                <a:ea typeface="+mn-ea"/>
                <a:cs typeface="+mn-cs"/>
              </a:rPr>
              <a:t>Example: Establishing common ground </a:t>
            </a:r>
            <a:r>
              <a:rPr lang="en-US" sz="1200" kern="1200" dirty="0">
                <a:solidFill>
                  <a:schemeClr val="tx1"/>
                </a:solidFill>
                <a:effectLst/>
                <a:latin typeface="+mn-lt"/>
                <a:ea typeface="+mn-ea"/>
                <a:cs typeface="+mn-cs"/>
              </a:rPr>
              <a:t>with a community member may include chatting about family or seemingly non-work related topics but it is relevant to what we are trying to build. I watch how planners network, e.g., “I went to Rutgers, where did you go?” Although community members may have a different background, you can still find common ground. (Katie and Latinas example)</a:t>
            </a:r>
          </a:p>
        </p:txBody>
      </p:sp>
      <p:sp>
        <p:nvSpPr>
          <p:cNvPr id="4" name="Slide Number Placeholder 3"/>
          <p:cNvSpPr>
            <a:spLocks noGrp="1"/>
          </p:cNvSpPr>
          <p:nvPr>
            <p:ph type="sldNum" sz="quarter" idx="10"/>
          </p:nvPr>
        </p:nvSpPr>
        <p:spPr/>
        <p:txBody>
          <a:bodyPr/>
          <a:lstStyle/>
          <a:p>
            <a:fld id="{C6F17732-738F-4B57-A47E-98F035DD8033}" type="slidenum">
              <a:rPr lang="en-US" smtClean="0"/>
              <a:pPr/>
              <a:t>8</a:t>
            </a:fld>
            <a:endParaRPr lang="en-US"/>
          </a:p>
        </p:txBody>
      </p:sp>
    </p:spTree>
    <p:extLst>
      <p:ext uri="{BB962C8B-B14F-4D97-AF65-F5344CB8AC3E}">
        <p14:creationId xmlns:p14="http://schemas.microsoft.com/office/powerpoint/2010/main" val="225712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CORRIN: FOLLOW THROUGH BY ASKING PEOPLE HOW THEY WANT TO LEARN ABOUT THE OUTCOME OF THE PROJECT/POLICY.</a:t>
            </a:r>
          </a:p>
          <a:p>
            <a:r>
              <a:rPr lang="en-US" dirty="0"/>
              <a:t>If the community was really supportive of an idea that did not make it into the project, let people know why. Perhaps it was a great idea that was not achievable due to a budget constraint or a state policy (</a:t>
            </a:r>
            <a:r>
              <a:rPr lang="en-US" dirty="0" err="1"/>
              <a:t>Streetsmn</a:t>
            </a:r>
            <a:r>
              <a:rPr lang="en-US" dirty="0"/>
              <a:t>)</a:t>
            </a:r>
          </a:p>
        </p:txBody>
      </p:sp>
      <p:sp>
        <p:nvSpPr>
          <p:cNvPr id="4" name="Slide Number Placeholder 3"/>
          <p:cNvSpPr>
            <a:spLocks noGrp="1"/>
          </p:cNvSpPr>
          <p:nvPr>
            <p:ph type="sldNum" sz="quarter" idx="10"/>
          </p:nvPr>
        </p:nvSpPr>
        <p:spPr/>
        <p:txBody>
          <a:bodyPr/>
          <a:lstStyle/>
          <a:p>
            <a:fld id="{C6F17732-738F-4B57-A47E-98F035DD8033}" type="slidenum">
              <a:rPr lang="en-US" smtClean="0"/>
              <a:pPr/>
              <a:t>9</a:t>
            </a:fld>
            <a:endParaRPr lang="en-US"/>
          </a:p>
        </p:txBody>
      </p:sp>
    </p:spTree>
    <p:extLst>
      <p:ext uri="{BB962C8B-B14F-4D97-AF65-F5344CB8AC3E}">
        <p14:creationId xmlns:p14="http://schemas.microsoft.com/office/powerpoint/2010/main" val="31202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080" y="4343400"/>
            <a:ext cx="6858000" cy="578076"/>
          </a:xfrm>
        </p:spPr>
        <p:txBody>
          <a:bodyPr>
            <a:normAutofit/>
          </a:bodyPr>
          <a:lstStyle>
            <a:lvl1pPr marL="0" indent="0" algn="l">
              <a:buNone/>
              <a:defRPr sz="2800">
                <a:latin typeface="Arial" pitchFamily="34" charset="0"/>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 y="2788920"/>
            <a:ext cx="4004992" cy="1463040"/>
          </a:xfrm>
          <a:prstGeom prst="rect">
            <a:avLst/>
          </a:prstGeom>
        </p:spPr>
      </p:pic>
      <p:sp>
        <p:nvSpPr>
          <p:cNvPr id="10" name="Text Placeholder 9"/>
          <p:cNvSpPr>
            <a:spLocks noGrp="1" noChangeAspect="1"/>
          </p:cNvSpPr>
          <p:nvPr>
            <p:ph type="body" sz="quarter" idx="10" hasCustomPrompt="1"/>
          </p:nvPr>
        </p:nvSpPr>
        <p:spPr>
          <a:xfrm>
            <a:off x="640080" y="5029200"/>
            <a:ext cx="6848475" cy="555625"/>
          </a:xfrm>
        </p:spPr>
        <p:txBody>
          <a:bodyPr>
            <a:normAutofit/>
          </a:bodyPr>
          <a:lstStyle>
            <a:lvl1pPr marL="0" indent="0">
              <a:buNone/>
              <a:defRPr sz="1800">
                <a:latin typeface="Arial" pitchFamily="34" charset="0"/>
                <a:cs typeface="Arial" pitchFamily="34" charset="0"/>
              </a:defRPr>
            </a:lvl1pPr>
          </a:lstStyle>
          <a:p>
            <a:pPr lvl="0"/>
            <a:r>
              <a:rPr lang="en-US" dirty="0"/>
              <a:t>Date, Year</a:t>
            </a:r>
          </a:p>
        </p:txBody>
      </p:sp>
    </p:spTree>
    <p:extLst>
      <p:ext uri="{BB962C8B-B14F-4D97-AF65-F5344CB8AC3E}">
        <p14:creationId xmlns:p14="http://schemas.microsoft.com/office/powerpoint/2010/main" val="307610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36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68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2237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080" y="4343400"/>
            <a:ext cx="6858000" cy="578076"/>
          </a:xfrm>
        </p:spPr>
        <p:txBody>
          <a:bodyPr>
            <a:normAutofit/>
          </a:bodyPr>
          <a:lstStyle>
            <a:lvl1pPr marL="0" indent="0" algn="l">
              <a:buNone/>
              <a:defRPr sz="2800">
                <a:latin typeface="Arial" pitchFamily="34" charset="0"/>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 y="2788920"/>
            <a:ext cx="4004992" cy="1463040"/>
          </a:xfrm>
          <a:prstGeom prst="rect">
            <a:avLst/>
          </a:prstGeom>
        </p:spPr>
      </p:pic>
      <p:sp>
        <p:nvSpPr>
          <p:cNvPr id="10" name="Text Placeholder 9"/>
          <p:cNvSpPr>
            <a:spLocks noGrp="1" noChangeAspect="1"/>
          </p:cNvSpPr>
          <p:nvPr>
            <p:ph type="body" sz="quarter" idx="10" hasCustomPrompt="1"/>
          </p:nvPr>
        </p:nvSpPr>
        <p:spPr>
          <a:xfrm>
            <a:off x="640080" y="5029200"/>
            <a:ext cx="6848475" cy="555625"/>
          </a:xfrm>
        </p:spPr>
        <p:txBody>
          <a:bodyPr>
            <a:normAutofit/>
          </a:bodyPr>
          <a:lstStyle>
            <a:lvl1pPr marL="0" indent="0">
              <a:buNone/>
              <a:defRPr sz="1800">
                <a:latin typeface="Arial" pitchFamily="34" charset="0"/>
                <a:cs typeface="Arial" pitchFamily="34" charset="0"/>
              </a:defRPr>
            </a:lvl1pPr>
          </a:lstStyle>
          <a:p>
            <a:pPr lvl="0"/>
            <a:r>
              <a:rPr lang="en-US" dirty="0"/>
              <a:t>Date, Year</a:t>
            </a:r>
          </a:p>
        </p:txBody>
      </p:sp>
    </p:spTree>
    <p:extLst>
      <p:ext uri="{BB962C8B-B14F-4D97-AF65-F5344CB8AC3E}">
        <p14:creationId xmlns:p14="http://schemas.microsoft.com/office/powerpoint/2010/main" val="940565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554480"/>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40080" y="3108960"/>
            <a:ext cx="7886700" cy="3101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57310"/>
          <a:stretch/>
        </p:blipFill>
        <p:spPr>
          <a:xfrm>
            <a:off x="-4572" y="-10886"/>
            <a:ext cx="9148572" cy="1370368"/>
          </a:xfrm>
          <a:prstGeom prst="rect">
            <a:avLst/>
          </a:prstGeom>
        </p:spPr>
      </p:pic>
      <p:pic>
        <p:nvPicPr>
          <p:cNvPr id="5" name="Picture 2" descr="N:\CommDev\LPA\2040 Comp Plan Training Program\Project Management\Brochure\1759 (002).jpg"/>
          <p:cNvPicPr>
            <a:picLocks noChangeAspect="1" noChangeArrowheads="1"/>
          </p:cNvPicPr>
          <p:nvPr userDrawn="1"/>
        </p:nvPicPr>
        <p:blipFill>
          <a:blip r:embed="rId4" cstate="print"/>
          <a:srcRect/>
          <a:stretch>
            <a:fillRect/>
          </a:stretch>
        </p:blipFill>
        <p:spPr bwMode="auto">
          <a:xfrm>
            <a:off x="7376888" y="5513633"/>
            <a:ext cx="1600200" cy="1176147"/>
          </a:xfrm>
          <a:prstGeom prst="rect">
            <a:avLst/>
          </a:prstGeom>
          <a:noFill/>
        </p:spPr>
      </p:pic>
    </p:spTree>
    <p:extLst>
      <p:ext uri="{BB962C8B-B14F-4D97-AF65-F5344CB8AC3E}">
        <p14:creationId xmlns:p14="http://schemas.microsoft.com/office/powerpoint/2010/main" val="203573023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b="1" kern="1200">
          <a:solidFill>
            <a:srgbClr val="78A22F"/>
          </a:solidFill>
          <a:latin typeface="Arial"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5594"/>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5594"/>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5594"/>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5594"/>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5594"/>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noChangeAspect="1"/>
          </p:cNvSpPr>
          <p:nvPr userDrawn="1">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a:off x="253055" y="5939161"/>
            <a:ext cx="8880286" cy="918839"/>
            <a:chOff x="253055" y="5931140"/>
            <a:chExt cx="8880286" cy="918839"/>
          </a:xfrm>
        </p:grpSpPr>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1661" t="26327" r="34277" b="42680"/>
            <a:stretch/>
          </p:blipFill>
          <p:spPr>
            <a:xfrm>
              <a:off x="1871602" y="5992796"/>
              <a:ext cx="6697856" cy="8527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pSp>
          <p:nvGrpSpPr>
            <p:cNvPr id="14" name="Group 13"/>
            <p:cNvGrpSpPr/>
            <p:nvPr userDrawn="1"/>
          </p:nvGrpSpPr>
          <p:grpSpPr>
            <a:xfrm>
              <a:off x="253055" y="5931140"/>
              <a:ext cx="8880286" cy="918839"/>
              <a:chOff x="253055" y="5939161"/>
              <a:chExt cx="8880286" cy="918839"/>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5" y="6185582"/>
                <a:ext cx="1316736" cy="482554"/>
              </a:xfrm>
              <a:prstGeom prst="rect">
                <a:avLst/>
              </a:prstGeom>
            </p:spPr>
          </p:pic>
          <p:sp>
            <p:nvSpPr>
              <p:cNvPr id="13" name="TextBox 12"/>
              <p:cNvSpPr txBox="1"/>
              <p:nvPr userDrawn="1"/>
            </p:nvSpPr>
            <p:spPr>
              <a:xfrm>
                <a:off x="7304541" y="5939161"/>
                <a:ext cx="1828800" cy="914400"/>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pic>
            <p:nvPicPr>
              <p:cNvPr id="11" name="Picture 2" descr="N:\CommDev\LPA\2040 Comp Plan Training Program\Project Management\Brochure\1759 (002).jpg"/>
              <p:cNvPicPr>
                <a:picLocks noChangeAspect="1" noChangeArrowheads="1"/>
              </p:cNvPicPr>
              <p:nvPr userDrawn="1"/>
            </p:nvPicPr>
            <p:blipFill>
              <a:blip r:embed="rId8" cstate="print"/>
              <a:srcRect/>
              <a:stretch>
                <a:fillRect/>
              </a:stretch>
            </p:blipFill>
            <p:spPr bwMode="auto">
              <a:xfrm>
                <a:off x="7710249" y="6000817"/>
                <a:ext cx="1005840" cy="739294"/>
              </a:xfrm>
              <a:prstGeom prst="rect">
                <a:avLst/>
              </a:prstGeom>
              <a:noFill/>
            </p:spPr>
          </p:pic>
          <p:sp>
            <p:nvSpPr>
              <p:cNvPr id="12" name="Rectangle 11"/>
              <p:cNvSpPr/>
              <p:nvPr userDrawn="1"/>
            </p:nvSpPr>
            <p:spPr>
              <a:xfrm>
                <a:off x="1868905" y="5999747"/>
                <a:ext cx="5462338" cy="858253"/>
              </a:xfrm>
              <a:prstGeom prst="rect">
                <a:avLst/>
              </a:prstGeom>
              <a:gradFill flip="none" rotWithShape="1">
                <a:gsLst>
                  <a:gs pos="0">
                    <a:schemeClr val="bg1"/>
                  </a:gs>
                  <a:gs pos="9000">
                    <a:schemeClr val="bg1">
                      <a:alpha val="0"/>
                    </a:schemeClr>
                  </a:gs>
                  <a:gs pos="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409290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77" r:id="rId4"/>
  </p:sldLayoutIdLst>
  <p:txStyles>
    <p:titleStyle>
      <a:lvl1pPr algn="l" defTabSz="914400" rtl="0" eaLnBrk="1" latinLnBrk="0" hangingPunct="1">
        <a:lnSpc>
          <a:spcPct val="90000"/>
        </a:lnSpc>
        <a:spcBef>
          <a:spcPct val="0"/>
        </a:spcBef>
        <a:buNone/>
        <a:defRPr sz="4400" b="1" kern="1200">
          <a:solidFill>
            <a:srgbClr val="78A22F"/>
          </a:solidFill>
          <a:latin typeface="Arial"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5594"/>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5594"/>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5594"/>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5594"/>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5594"/>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an.Marckel@metc.state.mn.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Claudia.Fuentes@metc.state.mn.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080" y="4343399"/>
            <a:ext cx="6858000" cy="1581539"/>
          </a:xfrm>
        </p:spPr>
        <p:txBody>
          <a:bodyPr>
            <a:normAutofit/>
          </a:bodyPr>
          <a:lstStyle/>
          <a:p>
            <a:endParaRPr lang="en-US" sz="2400" dirty="0"/>
          </a:p>
          <a:p>
            <a:r>
              <a:rPr lang="en-US" dirty="0"/>
              <a:t>Community Engagement: Critical Conversations for Authentic Connections</a:t>
            </a:r>
          </a:p>
        </p:txBody>
      </p:sp>
      <p:sp>
        <p:nvSpPr>
          <p:cNvPr id="3" name="Text Placeholder 2"/>
          <p:cNvSpPr>
            <a:spLocks noGrp="1"/>
          </p:cNvSpPr>
          <p:nvPr>
            <p:ph type="body" sz="quarter" idx="10"/>
          </p:nvPr>
        </p:nvSpPr>
        <p:spPr>
          <a:xfrm>
            <a:off x="640080" y="5999584"/>
            <a:ext cx="6848475" cy="858416"/>
          </a:xfrm>
        </p:spPr>
        <p:txBody>
          <a:bodyPr>
            <a:normAutofit/>
          </a:bodyPr>
          <a:lstStyle/>
          <a:p>
            <a:r>
              <a:rPr lang="en-US" dirty="0"/>
              <a:t>August 18, 2017</a:t>
            </a:r>
          </a:p>
        </p:txBody>
      </p:sp>
      <p:pic>
        <p:nvPicPr>
          <p:cNvPr id="4" name="Picture 3">
            <a:extLst>
              <a:ext uri="{FF2B5EF4-FFF2-40B4-BE49-F238E27FC236}">
                <a16:creationId xmlns:a16="http://schemas.microsoft.com/office/drawing/2014/main" id="{58B2DB8C-B49F-4D75-B6B8-8C151CE7A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20844" y="2486988"/>
            <a:ext cx="933824" cy="1639525"/>
          </a:xfrm>
          <a:prstGeom prst="rect">
            <a:avLst/>
          </a:prstGeom>
        </p:spPr>
      </p:pic>
      <p:pic>
        <p:nvPicPr>
          <p:cNvPr id="5" name="Picture 4">
            <a:extLst>
              <a:ext uri="{FF2B5EF4-FFF2-40B4-BE49-F238E27FC236}">
                <a16:creationId xmlns:a16="http://schemas.microsoft.com/office/drawing/2014/main" id="{BD2A75E8-B561-49E2-960C-91785577E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28050" y="2466668"/>
            <a:ext cx="892794" cy="1618190"/>
          </a:xfrm>
          <a:prstGeom prst="rect">
            <a:avLst/>
          </a:prstGeom>
        </p:spPr>
      </p:pic>
    </p:spTree>
    <p:extLst>
      <p:ext uri="{BB962C8B-B14F-4D97-AF65-F5344CB8AC3E}">
        <p14:creationId xmlns:p14="http://schemas.microsoft.com/office/powerpoint/2010/main" val="60346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8F052-4347-4117-BF48-4F017DEABF19}"/>
              </a:ext>
            </a:extLst>
          </p:cNvPr>
          <p:cNvSpPr>
            <a:spLocks noGrp="1"/>
          </p:cNvSpPr>
          <p:nvPr>
            <p:ph type="title"/>
          </p:nvPr>
        </p:nvSpPr>
        <p:spPr>
          <a:xfrm>
            <a:off x="349885" y="487046"/>
            <a:ext cx="8444230" cy="1325563"/>
          </a:xfrm>
        </p:spPr>
        <p:txBody>
          <a:bodyPr>
            <a:normAutofit fontScale="90000"/>
          </a:bodyPr>
          <a:lstStyle/>
          <a:p>
            <a:pPr algn="ctr"/>
            <a:r>
              <a:rPr lang="en-US" dirty="0"/>
              <a:t>Are you comfortable not knowing or do you demand certainty?</a:t>
            </a:r>
          </a:p>
        </p:txBody>
      </p:sp>
      <p:pic>
        <p:nvPicPr>
          <p:cNvPr id="7" name="Content Placeholder 6">
            <a:extLst>
              <a:ext uri="{FF2B5EF4-FFF2-40B4-BE49-F238E27FC236}">
                <a16:creationId xmlns:a16="http://schemas.microsoft.com/office/drawing/2014/main" id="{70E2BCDF-841E-42C8-A0DC-77F248C2FCB0}"/>
              </a:ext>
            </a:extLst>
          </p:cNvPr>
          <p:cNvPicPr>
            <a:picLocks noChangeAspect="1"/>
          </p:cNvPicPr>
          <p:nvPr/>
        </p:nvPicPr>
        <p:blipFill>
          <a:blip r:embed="rId3"/>
          <a:stretch>
            <a:fillRect/>
          </a:stretch>
        </p:blipFill>
        <p:spPr>
          <a:xfrm>
            <a:off x="3057465" y="2216501"/>
            <a:ext cx="3029070" cy="3533915"/>
          </a:xfrm>
          <a:prstGeom prst="rect">
            <a:avLst/>
          </a:prstGeom>
        </p:spPr>
      </p:pic>
    </p:spTree>
    <p:extLst>
      <p:ext uri="{BB962C8B-B14F-4D97-AF65-F5344CB8AC3E}">
        <p14:creationId xmlns:p14="http://schemas.microsoft.com/office/powerpoint/2010/main" val="28193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5F14A6-3CD9-4C12-A767-B6912DC2E022}"/>
              </a:ext>
            </a:extLst>
          </p:cNvPr>
          <p:cNvSpPr>
            <a:spLocks noGrp="1"/>
          </p:cNvSpPr>
          <p:nvPr>
            <p:ph idx="1"/>
          </p:nvPr>
        </p:nvSpPr>
        <p:spPr>
          <a:xfrm>
            <a:off x="628650" y="1957705"/>
            <a:ext cx="7886700" cy="4351338"/>
          </a:xfrm>
        </p:spPr>
        <p:txBody>
          <a:bodyPr/>
          <a:lstStyle/>
          <a:p>
            <a:pPr marL="0" indent="0">
              <a:buNone/>
            </a:pPr>
            <a:r>
              <a:rPr lang="en-US" dirty="0"/>
              <a:t>Engaging community is about letting multiple viewpoints swirl around simultaneously. You don’t know how it’s going to work out, and the unknown is fearful!</a:t>
            </a:r>
          </a:p>
          <a:p>
            <a:endParaRPr lang="en-US" dirty="0"/>
          </a:p>
          <a:p>
            <a:pPr marL="0" indent="0">
              <a:buNone/>
            </a:pPr>
            <a:r>
              <a:rPr lang="en-US" dirty="0"/>
              <a:t>“Give yourself permission to explore lots of different possibilities so that the answers can reveal themselves” </a:t>
            </a:r>
            <a:r>
              <a:rPr lang="en-US" sz="2000" dirty="0"/>
              <a:t>(www.ideo.org)</a:t>
            </a:r>
          </a:p>
        </p:txBody>
      </p:sp>
      <p:sp>
        <p:nvSpPr>
          <p:cNvPr id="2" name="Title 1">
            <a:extLst>
              <a:ext uri="{FF2B5EF4-FFF2-40B4-BE49-F238E27FC236}">
                <a16:creationId xmlns:a16="http://schemas.microsoft.com/office/drawing/2014/main" id="{3963F37F-87B3-4F99-A50E-264BE24F0F92}"/>
              </a:ext>
            </a:extLst>
          </p:cNvPr>
          <p:cNvSpPr>
            <a:spLocks noGrp="1"/>
          </p:cNvSpPr>
          <p:nvPr>
            <p:ph type="title"/>
          </p:nvPr>
        </p:nvSpPr>
        <p:spPr/>
        <p:txBody>
          <a:bodyPr/>
          <a:lstStyle/>
          <a:p>
            <a:pPr algn="ctr"/>
            <a:r>
              <a:rPr lang="en-US" dirty="0"/>
              <a:t>The best way through the fog is through the fog! </a:t>
            </a:r>
          </a:p>
        </p:txBody>
      </p:sp>
    </p:spTree>
    <p:extLst>
      <p:ext uri="{BB962C8B-B14F-4D97-AF65-F5344CB8AC3E}">
        <p14:creationId xmlns:p14="http://schemas.microsoft.com/office/powerpoint/2010/main" val="80799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928A76-0C6F-4493-B621-CE012AB32350}"/>
              </a:ext>
            </a:extLst>
          </p:cNvPr>
          <p:cNvSpPr>
            <a:spLocks noGrp="1"/>
          </p:cNvSpPr>
          <p:nvPr>
            <p:ph idx="1"/>
          </p:nvPr>
        </p:nvSpPr>
        <p:spPr>
          <a:xfrm>
            <a:off x="628650" y="1795145"/>
            <a:ext cx="7886700" cy="1399988"/>
          </a:xfrm>
        </p:spPr>
        <p:txBody>
          <a:bodyPr>
            <a:normAutofit/>
          </a:bodyPr>
          <a:lstStyle/>
          <a:p>
            <a:pPr marL="0" indent="0">
              <a:buNone/>
            </a:pPr>
            <a:r>
              <a:rPr lang="en-US" sz="2400" dirty="0"/>
              <a:t>It is hard work to grapple with new possibilities. It may even threaten people’s identities or interests (or perceived interests) to do so.</a:t>
            </a:r>
          </a:p>
          <a:p>
            <a:endParaRPr lang="en-US" sz="2400" dirty="0"/>
          </a:p>
          <a:p>
            <a:endParaRPr lang="en-US" sz="2400" dirty="0"/>
          </a:p>
          <a:p>
            <a:pPr marL="0" indent="0">
              <a:buNone/>
            </a:pPr>
            <a:endParaRPr lang="en-US" sz="2400" dirty="0"/>
          </a:p>
        </p:txBody>
      </p:sp>
      <p:sp>
        <p:nvSpPr>
          <p:cNvPr id="3" name="Title 2">
            <a:extLst>
              <a:ext uri="{FF2B5EF4-FFF2-40B4-BE49-F238E27FC236}">
                <a16:creationId xmlns:a16="http://schemas.microsoft.com/office/drawing/2014/main" id="{789BFA47-FE85-4E2E-8E1E-E25719668481}"/>
              </a:ext>
            </a:extLst>
          </p:cNvPr>
          <p:cNvSpPr>
            <a:spLocks noGrp="1"/>
          </p:cNvSpPr>
          <p:nvPr>
            <p:ph type="title"/>
          </p:nvPr>
        </p:nvSpPr>
        <p:spPr>
          <a:xfrm>
            <a:off x="623570" y="373906"/>
            <a:ext cx="7886700" cy="1325563"/>
          </a:xfrm>
        </p:spPr>
        <p:txBody>
          <a:bodyPr/>
          <a:lstStyle/>
          <a:p>
            <a:pPr algn="ctr"/>
            <a:r>
              <a:rPr lang="en-US" dirty="0"/>
              <a:t>Expect Obstacles and Resistance</a:t>
            </a:r>
          </a:p>
        </p:txBody>
      </p:sp>
      <p:pic>
        <p:nvPicPr>
          <p:cNvPr id="4" name="Picture 3" descr="C:\Users\fuentece\Desktop\Female4.png">
            <a:extLst>
              <a:ext uri="{FF2B5EF4-FFF2-40B4-BE49-F238E27FC236}">
                <a16:creationId xmlns:a16="http://schemas.microsoft.com/office/drawing/2014/main" id="{3349EB17-4DC3-45E9-89C5-173559FE33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121" y="2804160"/>
            <a:ext cx="1879599" cy="1538165"/>
          </a:xfrm>
          <a:prstGeom prst="rect">
            <a:avLst/>
          </a:prstGeom>
          <a:noFill/>
          <a:ln>
            <a:noFill/>
          </a:ln>
        </p:spPr>
      </p:pic>
      <p:sp>
        <p:nvSpPr>
          <p:cNvPr id="5" name="TextBox 4">
            <a:extLst>
              <a:ext uri="{FF2B5EF4-FFF2-40B4-BE49-F238E27FC236}">
                <a16:creationId xmlns:a16="http://schemas.microsoft.com/office/drawing/2014/main" id="{A113A6D3-DE93-482C-B317-3F7F44DB3068}"/>
              </a:ext>
            </a:extLst>
          </p:cNvPr>
          <p:cNvSpPr txBox="1"/>
          <p:nvPr/>
        </p:nvSpPr>
        <p:spPr>
          <a:xfrm>
            <a:off x="623570" y="4320144"/>
            <a:ext cx="7651750" cy="1846659"/>
          </a:xfrm>
          <a:prstGeom prst="rect">
            <a:avLst/>
          </a:prstGeom>
          <a:noFill/>
        </p:spPr>
        <p:txBody>
          <a:bodyPr wrap="square" rtlCol="0" anchor="b">
            <a:spAutoFit/>
          </a:bodyPr>
          <a:lstStyle/>
          <a:p>
            <a:r>
              <a:rPr lang="en-US" sz="2400" dirty="0">
                <a:solidFill>
                  <a:srgbClr val="105594"/>
                </a:solidFill>
              </a:rPr>
              <a:t>It takes time and repeated opportunities for people to really work through problems, absorb information about the trade-offs of different approaches, and build common ground. </a:t>
            </a:r>
            <a:r>
              <a:rPr lang="en-US" dirty="0">
                <a:solidFill>
                  <a:srgbClr val="105594"/>
                </a:solidFill>
              </a:rPr>
              <a:t>(www.publicagenda.com)</a:t>
            </a:r>
          </a:p>
          <a:p>
            <a:endParaRPr lang="en-US" dirty="0"/>
          </a:p>
        </p:txBody>
      </p:sp>
    </p:spTree>
    <p:extLst>
      <p:ext uri="{BB962C8B-B14F-4D97-AF65-F5344CB8AC3E}">
        <p14:creationId xmlns:p14="http://schemas.microsoft.com/office/powerpoint/2010/main" val="77805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341600-4A4D-4971-B0E1-72132DEFF6BF}"/>
              </a:ext>
            </a:extLst>
          </p:cNvPr>
          <p:cNvSpPr>
            <a:spLocks noGrp="1"/>
          </p:cNvSpPr>
          <p:nvPr>
            <p:ph idx="1"/>
          </p:nvPr>
        </p:nvSpPr>
        <p:spPr/>
        <p:txBody>
          <a:bodyPr/>
          <a:lstStyle/>
          <a:p>
            <a:pPr marL="0" indent="0" algn="ctr">
              <a:buNone/>
            </a:pPr>
            <a:r>
              <a:rPr lang="en-US" b="1" dirty="0"/>
              <a:t>Location, Location, Location</a:t>
            </a:r>
          </a:p>
          <a:p>
            <a:endParaRPr lang="en-US" dirty="0"/>
          </a:p>
          <a:p>
            <a:pPr marL="0" indent="0">
              <a:buNone/>
            </a:pPr>
            <a:r>
              <a:rPr lang="en-US" dirty="0"/>
              <a:t>Where are the people you are trying to reach? </a:t>
            </a:r>
            <a:r>
              <a:rPr lang="en-US" i="1" dirty="0"/>
              <a:t>That’s where you need to be.</a:t>
            </a:r>
          </a:p>
          <a:p>
            <a:endParaRPr lang="en-US" dirty="0"/>
          </a:p>
          <a:p>
            <a:pPr marL="0" indent="0">
              <a:buNone/>
            </a:pPr>
            <a:r>
              <a:rPr lang="en-US" dirty="0"/>
              <a:t>Lots of people have kids- they have feedback too. In fact, teens seem to know everything. </a:t>
            </a:r>
          </a:p>
          <a:p>
            <a:pPr marL="0" indent="0">
              <a:buNone/>
            </a:pPr>
            <a:r>
              <a:rPr lang="en-US" dirty="0"/>
              <a:t>Use tactics…</a:t>
            </a:r>
          </a:p>
        </p:txBody>
      </p:sp>
      <p:sp>
        <p:nvSpPr>
          <p:cNvPr id="3" name="Title 2">
            <a:extLst>
              <a:ext uri="{FF2B5EF4-FFF2-40B4-BE49-F238E27FC236}">
                <a16:creationId xmlns:a16="http://schemas.microsoft.com/office/drawing/2014/main" id="{C94C0326-5EEC-44F1-8EB9-CDB99A4CE5BA}"/>
              </a:ext>
            </a:extLst>
          </p:cNvPr>
          <p:cNvSpPr>
            <a:spLocks noGrp="1"/>
          </p:cNvSpPr>
          <p:nvPr>
            <p:ph type="title"/>
          </p:nvPr>
        </p:nvSpPr>
        <p:spPr>
          <a:xfrm>
            <a:off x="628650" y="365126"/>
            <a:ext cx="7886700" cy="1325563"/>
          </a:xfrm>
        </p:spPr>
        <p:txBody>
          <a:bodyPr/>
          <a:lstStyle/>
          <a:p>
            <a:pPr algn="ctr"/>
            <a:r>
              <a:rPr lang="en-US" dirty="0"/>
              <a:t>Control Your Controllable Variables</a:t>
            </a:r>
          </a:p>
        </p:txBody>
      </p:sp>
    </p:spTree>
    <p:extLst>
      <p:ext uri="{BB962C8B-B14F-4D97-AF65-F5344CB8AC3E}">
        <p14:creationId xmlns:p14="http://schemas.microsoft.com/office/powerpoint/2010/main" val="59865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8A6DF1-81D3-49BD-9B88-A701E2ED11C4}"/>
              </a:ext>
            </a:extLst>
          </p:cNvPr>
          <p:cNvSpPr>
            <a:spLocks noGrp="1"/>
          </p:cNvSpPr>
          <p:nvPr>
            <p:ph idx="1"/>
          </p:nvPr>
        </p:nvSpPr>
        <p:spPr/>
        <p:txBody>
          <a:bodyPr/>
          <a:lstStyle/>
          <a:p>
            <a:pPr marL="0" indent="0">
              <a:buNone/>
            </a:pPr>
            <a:r>
              <a:rPr lang="en-US" dirty="0"/>
              <a:t>Is building relationships/expanding networks part of your workplan? Is it prioritized?</a:t>
            </a:r>
          </a:p>
          <a:p>
            <a:pPr marL="0" indent="0">
              <a:buNone/>
            </a:pPr>
            <a:endParaRPr lang="en-US" dirty="0"/>
          </a:p>
          <a:p>
            <a:pPr marL="0" indent="0">
              <a:buNone/>
            </a:pPr>
            <a:r>
              <a:rPr lang="en-US" dirty="0"/>
              <a:t>It should be a formalized part of your job.</a:t>
            </a:r>
          </a:p>
        </p:txBody>
      </p:sp>
      <p:sp>
        <p:nvSpPr>
          <p:cNvPr id="3" name="Title 2">
            <a:extLst>
              <a:ext uri="{FF2B5EF4-FFF2-40B4-BE49-F238E27FC236}">
                <a16:creationId xmlns:a16="http://schemas.microsoft.com/office/drawing/2014/main" id="{EE1C27B3-440D-49D8-A9F9-F49C8C5B8D10}"/>
              </a:ext>
            </a:extLst>
          </p:cNvPr>
          <p:cNvSpPr>
            <a:spLocks noGrp="1"/>
          </p:cNvSpPr>
          <p:nvPr>
            <p:ph type="title"/>
          </p:nvPr>
        </p:nvSpPr>
        <p:spPr>
          <a:xfrm>
            <a:off x="314325" y="344806"/>
            <a:ext cx="8515350" cy="1325563"/>
          </a:xfrm>
        </p:spPr>
        <p:txBody>
          <a:bodyPr/>
          <a:lstStyle/>
          <a:p>
            <a:pPr algn="ctr"/>
            <a:r>
              <a:rPr lang="en-US" dirty="0"/>
              <a:t>Make it Part of Your Workplan</a:t>
            </a:r>
          </a:p>
        </p:txBody>
      </p:sp>
      <p:pic>
        <p:nvPicPr>
          <p:cNvPr id="4" name="Picture 3">
            <a:extLst>
              <a:ext uri="{FF2B5EF4-FFF2-40B4-BE49-F238E27FC236}">
                <a16:creationId xmlns:a16="http://schemas.microsoft.com/office/drawing/2014/main" id="{B69C8944-9158-467B-B3A1-D41F7ECB0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319" y="3804499"/>
            <a:ext cx="1483361" cy="1925423"/>
          </a:xfrm>
          <a:prstGeom prst="rect">
            <a:avLst/>
          </a:prstGeom>
        </p:spPr>
      </p:pic>
    </p:spTree>
    <p:extLst>
      <p:ext uri="{BB962C8B-B14F-4D97-AF65-F5344CB8AC3E}">
        <p14:creationId xmlns:p14="http://schemas.microsoft.com/office/powerpoint/2010/main" val="214192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630936" y="1682496"/>
            <a:ext cx="5198012" cy="2478957"/>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05594"/>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5594"/>
                </a:solidFill>
                <a:latin typeface="Arial" pitchFamily="34" charset="0"/>
                <a:ea typeface="+mn-ea"/>
                <a:cs typeface="Arial"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5594"/>
                </a:solidFill>
                <a:latin typeface="Arial" pitchFamily="34" charset="0"/>
                <a:ea typeface="+mn-ea"/>
                <a:cs typeface="Arial"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5594"/>
                </a:solidFill>
                <a:latin typeface="Arial" pitchFamily="34" charset="0"/>
                <a:ea typeface="+mn-ea"/>
                <a:cs typeface="Arial"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5594"/>
                </a:solidFill>
                <a:latin typeface="Arial" pitchFamily="34" charset="0"/>
                <a:ea typeface="+mn-ea"/>
                <a:cs typeface="Arial"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t>Thank You!</a:t>
            </a:r>
          </a:p>
        </p:txBody>
      </p:sp>
      <p:sp>
        <p:nvSpPr>
          <p:cNvPr id="8" name="TextBox 7"/>
          <p:cNvSpPr txBox="1"/>
          <p:nvPr/>
        </p:nvSpPr>
        <p:spPr>
          <a:xfrm>
            <a:off x="630936" y="2926080"/>
            <a:ext cx="6184231" cy="286232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Corrin Wendell, AICP</a:t>
            </a:r>
          </a:p>
          <a:p>
            <a:r>
              <a:rPr lang="en-US" dirty="0">
                <a:latin typeface="Arial" panose="020B0604020202020204" pitchFamily="34" charset="0"/>
                <a:cs typeface="Arial" panose="020B0604020202020204" pitchFamily="34" charset="0"/>
              </a:rPr>
              <a:t>Senior Planner &amp; Sector Representative, Community Development</a:t>
            </a:r>
          </a:p>
          <a:p>
            <a:r>
              <a:rPr lang="en-US" dirty="0">
                <a:latin typeface="Arial" panose="020B0604020202020204" pitchFamily="34" charset="0"/>
                <a:cs typeface="Arial" panose="020B0604020202020204" pitchFamily="34" charset="0"/>
                <a:hlinkClick r:id="rId3"/>
              </a:rPr>
              <a:t>Corrin.Wendell@metc.state.mn.us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Claudia Fuentes</a:t>
            </a:r>
          </a:p>
          <a:p>
            <a:r>
              <a:rPr lang="en-US" dirty="0">
                <a:latin typeface="Arial" panose="020B0604020202020204" pitchFamily="34" charset="0"/>
                <a:cs typeface="Arial" panose="020B0604020202020204" pitchFamily="34" charset="0"/>
              </a:rPr>
              <a:t>Outreach &amp; Engagement Coordinator, Communications</a:t>
            </a:r>
          </a:p>
          <a:p>
            <a:r>
              <a:rPr lang="en-US" dirty="0">
                <a:latin typeface="Arial" panose="020B0604020202020204" pitchFamily="34" charset="0"/>
                <a:cs typeface="Arial" panose="020B0604020202020204" pitchFamily="34" charset="0"/>
                <a:hlinkClick r:id="rId4"/>
              </a:rPr>
              <a:t>Claudia.Fuentes@metc.state.mn.us</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08006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CA261642-48EA-4D17-B3C8-3BDBA7F42D43}"/>
              </a:ext>
            </a:extLst>
          </p:cNvPr>
          <p:cNvGraphicFramePr>
            <a:graphicFrameLocks noGrp="1"/>
          </p:cNvGraphicFramePr>
          <p:nvPr>
            <p:extLst>
              <p:ext uri="{D42A27DB-BD31-4B8C-83A1-F6EECF244321}">
                <p14:modId xmlns:p14="http://schemas.microsoft.com/office/powerpoint/2010/main" val="3978340833"/>
              </p:ext>
            </p:extLst>
          </p:nvPr>
        </p:nvGraphicFramePr>
        <p:xfrm>
          <a:off x="1277620" y="1384143"/>
          <a:ext cx="6548120" cy="4471000"/>
        </p:xfrm>
        <a:graphic>
          <a:graphicData uri="http://schemas.openxmlformats.org/drawingml/2006/table">
            <a:tbl>
              <a:tblPr/>
              <a:tblGrid>
                <a:gridCol w="3274060">
                  <a:extLst>
                    <a:ext uri="{9D8B030D-6E8A-4147-A177-3AD203B41FA5}">
                      <a16:colId xmlns:a16="http://schemas.microsoft.com/office/drawing/2014/main" val="2125662248"/>
                    </a:ext>
                  </a:extLst>
                </a:gridCol>
                <a:gridCol w="3274060">
                  <a:extLst>
                    <a:ext uri="{9D8B030D-6E8A-4147-A177-3AD203B41FA5}">
                      <a16:colId xmlns:a16="http://schemas.microsoft.com/office/drawing/2014/main" val="2588373468"/>
                    </a:ext>
                  </a:extLst>
                </a:gridCol>
              </a:tblGrid>
              <a:tr h="2235500">
                <a:tc>
                  <a:txBody>
                    <a:bodyPr/>
                    <a:lstStyle/>
                    <a:p>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76817608"/>
                  </a:ext>
                </a:extLst>
              </a:tr>
              <a:tr h="2235500">
                <a:tc>
                  <a:txBody>
                    <a:bodyPr/>
                    <a:lstStyle/>
                    <a:p>
                      <a:endParaRPr lang="en-US" dirty="0"/>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3484200997"/>
                  </a:ext>
                </a:extLst>
              </a:tr>
            </a:tbl>
          </a:graphicData>
        </a:graphic>
      </p:graphicFrame>
      <p:sp>
        <p:nvSpPr>
          <p:cNvPr id="3" name="Title 2">
            <a:extLst>
              <a:ext uri="{FF2B5EF4-FFF2-40B4-BE49-F238E27FC236}">
                <a16:creationId xmlns:a16="http://schemas.microsoft.com/office/drawing/2014/main" id="{A517CE03-DB6B-4A80-A586-A135D351BC3D}"/>
              </a:ext>
            </a:extLst>
          </p:cNvPr>
          <p:cNvSpPr>
            <a:spLocks noGrp="1"/>
          </p:cNvSpPr>
          <p:nvPr>
            <p:ph type="title"/>
          </p:nvPr>
        </p:nvSpPr>
        <p:spPr>
          <a:xfrm>
            <a:off x="608330" y="163922"/>
            <a:ext cx="7886700" cy="1325563"/>
          </a:xfrm>
        </p:spPr>
        <p:txBody>
          <a:bodyPr/>
          <a:lstStyle/>
          <a:p>
            <a:pPr algn="ctr"/>
            <a:r>
              <a:rPr lang="en-US" dirty="0"/>
              <a:t>Case Studies- Pick One!</a:t>
            </a:r>
          </a:p>
        </p:txBody>
      </p:sp>
      <p:sp>
        <p:nvSpPr>
          <p:cNvPr id="5" name="TextBox 4">
            <a:extLst>
              <a:ext uri="{FF2B5EF4-FFF2-40B4-BE49-F238E27FC236}">
                <a16:creationId xmlns:a16="http://schemas.microsoft.com/office/drawing/2014/main" id="{077AE79E-4DDC-4010-83FB-A62628EA9B71}"/>
              </a:ext>
            </a:extLst>
          </p:cNvPr>
          <p:cNvSpPr txBox="1"/>
          <p:nvPr/>
        </p:nvSpPr>
        <p:spPr>
          <a:xfrm>
            <a:off x="812800" y="1957438"/>
            <a:ext cx="4104640" cy="1107996"/>
          </a:xfrm>
          <a:prstGeom prst="rect">
            <a:avLst/>
          </a:prstGeom>
          <a:noFill/>
        </p:spPr>
        <p:txBody>
          <a:bodyPr wrap="square" rtlCol="0">
            <a:spAutoFit/>
          </a:bodyPr>
          <a:lstStyle/>
          <a:p>
            <a:pPr algn="ctr"/>
            <a:r>
              <a:rPr lang="en-US" sz="2200" dirty="0">
                <a:solidFill>
                  <a:srgbClr val="105594"/>
                </a:solidFill>
              </a:rPr>
              <a:t>#1</a:t>
            </a:r>
          </a:p>
          <a:p>
            <a:pPr algn="ctr"/>
            <a:r>
              <a:rPr lang="en-US" sz="2200" dirty="0">
                <a:solidFill>
                  <a:srgbClr val="105594"/>
                </a:solidFill>
              </a:rPr>
              <a:t> Mississippi Mobile Home Community</a:t>
            </a:r>
          </a:p>
        </p:txBody>
      </p:sp>
      <p:sp>
        <p:nvSpPr>
          <p:cNvPr id="10" name="TextBox 9">
            <a:extLst>
              <a:ext uri="{FF2B5EF4-FFF2-40B4-BE49-F238E27FC236}">
                <a16:creationId xmlns:a16="http://schemas.microsoft.com/office/drawing/2014/main" id="{7EF429A1-D492-4865-A7F2-1918328406E9}"/>
              </a:ext>
            </a:extLst>
          </p:cNvPr>
          <p:cNvSpPr txBox="1"/>
          <p:nvPr/>
        </p:nvSpPr>
        <p:spPr>
          <a:xfrm>
            <a:off x="4084320" y="1958578"/>
            <a:ext cx="4104640" cy="1107996"/>
          </a:xfrm>
          <a:prstGeom prst="rect">
            <a:avLst/>
          </a:prstGeom>
          <a:noFill/>
        </p:spPr>
        <p:txBody>
          <a:bodyPr wrap="square" rtlCol="0">
            <a:spAutoFit/>
          </a:bodyPr>
          <a:lstStyle/>
          <a:p>
            <a:pPr algn="ctr"/>
            <a:r>
              <a:rPr lang="en-US" sz="2200" dirty="0">
                <a:solidFill>
                  <a:srgbClr val="105594"/>
                </a:solidFill>
              </a:rPr>
              <a:t>#2</a:t>
            </a:r>
          </a:p>
          <a:p>
            <a:pPr algn="ctr"/>
            <a:r>
              <a:rPr lang="en-US" sz="2200" dirty="0">
                <a:solidFill>
                  <a:srgbClr val="105594"/>
                </a:solidFill>
              </a:rPr>
              <a:t> Post-Disaster </a:t>
            </a:r>
          </a:p>
          <a:p>
            <a:pPr algn="ctr"/>
            <a:r>
              <a:rPr lang="en-US" sz="2200" dirty="0">
                <a:solidFill>
                  <a:srgbClr val="105594"/>
                </a:solidFill>
              </a:rPr>
              <a:t>Roundtable</a:t>
            </a:r>
          </a:p>
        </p:txBody>
      </p:sp>
      <p:sp>
        <p:nvSpPr>
          <p:cNvPr id="11" name="TextBox 10">
            <a:extLst>
              <a:ext uri="{FF2B5EF4-FFF2-40B4-BE49-F238E27FC236}">
                <a16:creationId xmlns:a16="http://schemas.microsoft.com/office/drawing/2014/main" id="{C007A7D6-F568-4DD2-B627-98745316A476}"/>
              </a:ext>
            </a:extLst>
          </p:cNvPr>
          <p:cNvSpPr txBox="1"/>
          <p:nvPr/>
        </p:nvSpPr>
        <p:spPr>
          <a:xfrm>
            <a:off x="4114800" y="4182048"/>
            <a:ext cx="4104640" cy="1107996"/>
          </a:xfrm>
          <a:prstGeom prst="rect">
            <a:avLst/>
          </a:prstGeom>
          <a:noFill/>
        </p:spPr>
        <p:txBody>
          <a:bodyPr wrap="square" rtlCol="0">
            <a:spAutoFit/>
          </a:bodyPr>
          <a:lstStyle/>
          <a:p>
            <a:pPr algn="ctr"/>
            <a:r>
              <a:rPr lang="en-US" sz="2200" dirty="0">
                <a:solidFill>
                  <a:srgbClr val="105594"/>
                </a:solidFill>
              </a:rPr>
              <a:t>#4</a:t>
            </a:r>
          </a:p>
          <a:p>
            <a:pPr algn="ctr"/>
            <a:r>
              <a:rPr lang="en-US" sz="2200" dirty="0">
                <a:solidFill>
                  <a:srgbClr val="105594"/>
                </a:solidFill>
              </a:rPr>
              <a:t> No Community-Based Networks</a:t>
            </a:r>
          </a:p>
        </p:txBody>
      </p:sp>
      <p:sp>
        <p:nvSpPr>
          <p:cNvPr id="12" name="TextBox 11">
            <a:extLst>
              <a:ext uri="{FF2B5EF4-FFF2-40B4-BE49-F238E27FC236}">
                <a16:creationId xmlns:a16="http://schemas.microsoft.com/office/drawing/2014/main" id="{8F9614C9-47F1-4A12-BD83-104F8F932FB5}"/>
              </a:ext>
            </a:extLst>
          </p:cNvPr>
          <p:cNvSpPr txBox="1"/>
          <p:nvPr/>
        </p:nvSpPr>
        <p:spPr>
          <a:xfrm>
            <a:off x="808990" y="4036664"/>
            <a:ext cx="4104640" cy="1446550"/>
          </a:xfrm>
          <a:prstGeom prst="rect">
            <a:avLst/>
          </a:prstGeom>
          <a:noFill/>
        </p:spPr>
        <p:txBody>
          <a:bodyPr wrap="square" rtlCol="0">
            <a:spAutoFit/>
          </a:bodyPr>
          <a:lstStyle/>
          <a:p>
            <a:pPr algn="ctr"/>
            <a:r>
              <a:rPr lang="en-US" sz="2200" dirty="0">
                <a:solidFill>
                  <a:srgbClr val="105594"/>
                </a:solidFill>
              </a:rPr>
              <a:t>#3</a:t>
            </a:r>
          </a:p>
          <a:p>
            <a:pPr algn="ctr"/>
            <a:r>
              <a:rPr lang="en-US" sz="2200" dirty="0">
                <a:solidFill>
                  <a:srgbClr val="105594"/>
                </a:solidFill>
              </a:rPr>
              <a:t> Underserved and Underrepresented Communities</a:t>
            </a:r>
          </a:p>
        </p:txBody>
      </p:sp>
    </p:spTree>
    <p:extLst>
      <p:ext uri="{BB962C8B-B14F-4D97-AF65-F5344CB8AC3E}">
        <p14:creationId xmlns:p14="http://schemas.microsoft.com/office/powerpoint/2010/main" val="140080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628650" y="1591945"/>
            <a:ext cx="7886700" cy="4351338"/>
          </a:xfrm>
          <a:noFill/>
        </p:spPr>
        <p:txBody>
          <a:bodyPr>
            <a:normAutofit lnSpcReduction="10000"/>
          </a:bodyPr>
          <a:lstStyle/>
          <a:p>
            <a:pPr>
              <a:lnSpc>
                <a:spcPct val="120000"/>
              </a:lnSpc>
              <a:spcAft>
                <a:spcPts val="600"/>
              </a:spcAft>
            </a:pPr>
            <a:r>
              <a:rPr lang="en-US" b="1" dirty="0"/>
              <a:t>Building a 21</a:t>
            </a:r>
            <a:r>
              <a:rPr lang="en-US" b="1" baseline="30000" dirty="0"/>
              <a:t>st</a:t>
            </a:r>
            <a:r>
              <a:rPr lang="en-US" b="1" dirty="0"/>
              <a:t> Century Suburbs Workshop</a:t>
            </a:r>
            <a:br>
              <a:rPr lang="en-US" dirty="0"/>
            </a:br>
            <a:r>
              <a:rPr lang="en-US" dirty="0"/>
              <a:t>Thursday, August 24, 2017, 9 AM-11 AM</a:t>
            </a:r>
          </a:p>
          <a:p>
            <a:pPr>
              <a:lnSpc>
                <a:spcPct val="120000"/>
              </a:lnSpc>
              <a:spcAft>
                <a:spcPts val="600"/>
              </a:spcAft>
            </a:pPr>
            <a:r>
              <a:rPr lang="en-US" b="1" dirty="0"/>
              <a:t>Water Management Tools: Going Beyond the Comprehensive Plan Workshop</a:t>
            </a:r>
            <a:br>
              <a:rPr lang="en-US" dirty="0"/>
            </a:br>
            <a:r>
              <a:rPr lang="en-US" dirty="0"/>
              <a:t>Tuesday, September 12, 2017, 8:30 AM-12:30 PM</a:t>
            </a:r>
          </a:p>
          <a:p>
            <a:pPr marL="0" indent="0">
              <a:lnSpc>
                <a:spcPct val="120000"/>
              </a:lnSpc>
              <a:buNone/>
            </a:pPr>
            <a:r>
              <a:rPr lang="en-US" dirty="0"/>
              <a:t>For registration and more information, please visit the </a:t>
            </a:r>
            <a:r>
              <a:rPr lang="en-US" dirty="0" err="1"/>
              <a:t>PlanIt</a:t>
            </a:r>
            <a:r>
              <a:rPr lang="en-US" dirty="0"/>
              <a:t> website!</a:t>
            </a:r>
          </a:p>
        </p:txBody>
      </p:sp>
      <p:sp>
        <p:nvSpPr>
          <p:cNvPr id="3" name="Title 2">
            <a:extLst>
              <a:ext uri="{FF2B5EF4-FFF2-40B4-BE49-F238E27FC236}">
                <a16:creationId xmlns:a16="http://schemas.microsoft.com/office/drawing/2014/main" id="{6EF2DC6C-1BEB-4BB8-9A35-74C907AEA851}"/>
              </a:ext>
            </a:extLst>
          </p:cNvPr>
          <p:cNvSpPr>
            <a:spLocks noGrp="1"/>
          </p:cNvSpPr>
          <p:nvPr>
            <p:ph type="title"/>
          </p:nvPr>
        </p:nvSpPr>
        <p:spPr/>
        <p:txBody>
          <a:bodyPr/>
          <a:lstStyle/>
          <a:p>
            <a:r>
              <a:rPr lang="en-US" dirty="0"/>
              <a:t>Upcoming </a:t>
            </a:r>
            <a:r>
              <a:rPr lang="en-US" dirty="0" err="1"/>
              <a:t>PlanIt</a:t>
            </a:r>
            <a:r>
              <a:rPr lang="en-US" dirty="0"/>
              <a:t> Events</a:t>
            </a:r>
          </a:p>
        </p:txBody>
      </p:sp>
    </p:spTree>
    <p:extLst>
      <p:ext uri="{BB962C8B-B14F-4D97-AF65-F5344CB8AC3E}">
        <p14:creationId xmlns:p14="http://schemas.microsoft.com/office/powerpoint/2010/main" val="387944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9D649-3F4A-46D7-9535-DD0E9AE5922E}"/>
              </a:ext>
            </a:extLst>
          </p:cNvPr>
          <p:cNvSpPr>
            <a:spLocks noGrp="1"/>
          </p:cNvSpPr>
          <p:nvPr>
            <p:ph idx="1"/>
          </p:nvPr>
        </p:nvSpPr>
        <p:spPr/>
        <p:txBody>
          <a:bodyPr/>
          <a:lstStyle/>
          <a:p>
            <a:r>
              <a:rPr lang="en-US" dirty="0"/>
              <a:t>Introductory Presentation</a:t>
            </a:r>
          </a:p>
          <a:p>
            <a:r>
              <a:rPr lang="en-US" dirty="0"/>
              <a:t>Global Café Sessions</a:t>
            </a:r>
          </a:p>
          <a:p>
            <a:r>
              <a:rPr lang="en-US" dirty="0"/>
              <a:t>Break</a:t>
            </a:r>
          </a:p>
          <a:p>
            <a:r>
              <a:rPr lang="en-US" dirty="0"/>
              <a:t>Small Group Case Studies &amp; Report-Out</a:t>
            </a:r>
          </a:p>
          <a:p>
            <a:r>
              <a:rPr lang="en-US" dirty="0"/>
              <a:t>Close-Out Activity</a:t>
            </a:r>
          </a:p>
        </p:txBody>
      </p:sp>
      <p:sp>
        <p:nvSpPr>
          <p:cNvPr id="2" name="Title 1">
            <a:extLst>
              <a:ext uri="{FF2B5EF4-FFF2-40B4-BE49-F238E27FC236}">
                <a16:creationId xmlns:a16="http://schemas.microsoft.com/office/drawing/2014/main" id="{C0375FAD-C620-4CDA-889A-BE1E00812585}"/>
              </a:ext>
            </a:extLst>
          </p:cNvPr>
          <p:cNvSpPr>
            <a:spLocks noGrp="1"/>
          </p:cNvSpPr>
          <p:nvPr>
            <p:ph type="title"/>
          </p:nvPr>
        </p:nvSpPr>
        <p:spPr/>
        <p:txBody>
          <a:bodyPr/>
          <a:lstStyle/>
          <a:p>
            <a:pPr algn="ctr"/>
            <a:r>
              <a:rPr lang="en-US" dirty="0"/>
              <a:t>Brief Overview of Today</a:t>
            </a:r>
          </a:p>
        </p:txBody>
      </p:sp>
    </p:spTree>
    <p:extLst>
      <p:ext uri="{BB962C8B-B14F-4D97-AF65-F5344CB8AC3E}">
        <p14:creationId xmlns:p14="http://schemas.microsoft.com/office/powerpoint/2010/main" val="186799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BD95E-5570-4214-9057-D1EC51DB5949}"/>
              </a:ext>
            </a:extLst>
          </p:cNvPr>
          <p:cNvSpPr>
            <a:spLocks noGrp="1"/>
          </p:cNvSpPr>
          <p:nvPr>
            <p:ph idx="1"/>
          </p:nvPr>
        </p:nvSpPr>
        <p:spPr/>
        <p:txBody>
          <a:bodyPr/>
          <a:lstStyle/>
          <a:p>
            <a:r>
              <a:rPr lang="en-US" dirty="0"/>
              <a:t>Jack Becker, AICP</a:t>
            </a:r>
          </a:p>
          <a:p>
            <a:pPr lvl="1"/>
            <a:r>
              <a:rPr lang="en-US" dirty="0"/>
              <a:t>Community Services Director, Forecast Public Art</a:t>
            </a:r>
          </a:p>
          <a:p>
            <a:r>
              <a:rPr lang="en-US" dirty="0"/>
              <a:t>Caty Royce</a:t>
            </a:r>
          </a:p>
          <a:p>
            <a:pPr lvl="1"/>
            <a:r>
              <a:rPr lang="en-US" dirty="0"/>
              <a:t>Executive Director, </a:t>
            </a:r>
            <a:r>
              <a:rPr lang="en-US" dirty="0" err="1"/>
              <a:t>Frogtown</a:t>
            </a:r>
            <a:r>
              <a:rPr lang="en-US" dirty="0"/>
              <a:t> Neighborhood Association</a:t>
            </a:r>
          </a:p>
          <a:p>
            <a:r>
              <a:rPr lang="en-US" dirty="0"/>
              <a:t>Kate Khaled</a:t>
            </a:r>
          </a:p>
          <a:p>
            <a:pPr lvl="1"/>
            <a:r>
              <a:rPr lang="en-US" dirty="0"/>
              <a:t>Managing Director, Imagine/Deliver</a:t>
            </a:r>
          </a:p>
          <a:p>
            <a:r>
              <a:rPr lang="en-US" dirty="0" err="1"/>
              <a:t>Avi</a:t>
            </a:r>
            <a:r>
              <a:rPr lang="en-US" dirty="0"/>
              <a:t> Viswanathan</a:t>
            </a:r>
          </a:p>
          <a:p>
            <a:pPr lvl="1"/>
            <a:r>
              <a:rPr lang="en-US" dirty="0"/>
              <a:t>Program Director, NEXUS Community Engagement Institute (CEI)</a:t>
            </a:r>
          </a:p>
        </p:txBody>
      </p:sp>
      <p:sp>
        <p:nvSpPr>
          <p:cNvPr id="3" name="Title 2">
            <a:extLst>
              <a:ext uri="{FF2B5EF4-FFF2-40B4-BE49-F238E27FC236}">
                <a16:creationId xmlns:a16="http://schemas.microsoft.com/office/drawing/2014/main" id="{17735A17-B521-42AD-93E4-9B07545F7588}"/>
              </a:ext>
            </a:extLst>
          </p:cNvPr>
          <p:cNvSpPr>
            <a:spLocks noGrp="1"/>
          </p:cNvSpPr>
          <p:nvPr>
            <p:ph type="title"/>
          </p:nvPr>
        </p:nvSpPr>
        <p:spPr/>
        <p:txBody>
          <a:bodyPr/>
          <a:lstStyle/>
          <a:p>
            <a:pPr algn="ctr"/>
            <a:r>
              <a:rPr lang="en-US" dirty="0"/>
              <a:t>Engagement Specialists With Us Today</a:t>
            </a:r>
          </a:p>
        </p:txBody>
      </p:sp>
    </p:spTree>
    <p:extLst>
      <p:ext uri="{BB962C8B-B14F-4D97-AF65-F5344CB8AC3E}">
        <p14:creationId xmlns:p14="http://schemas.microsoft.com/office/powerpoint/2010/main" val="68836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650" y="568326"/>
            <a:ext cx="8942070" cy="1325563"/>
          </a:xfrm>
        </p:spPr>
        <p:txBody>
          <a:bodyPr/>
          <a:lstStyle/>
          <a:p>
            <a:pPr algn="ctr"/>
            <a:r>
              <a:rPr lang="en-US" dirty="0" err="1"/>
              <a:t>Ahh</a:t>
            </a:r>
            <a:r>
              <a:rPr lang="en-US" dirty="0"/>
              <a:t>! Community Engagement!</a:t>
            </a:r>
          </a:p>
        </p:txBody>
      </p:sp>
      <p:pic>
        <p:nvPicPr>
          <p:cNvPr id="4" name="Content Placeholder 3" descr="C:\Users\fuentece\Desktop\WomanStressed.jpg">
            <a:extLst>
              <a:ext uri="{FF2B5EF4-FFF2-40B4-BE49-F238E27FC236}">
                <a16:creationId xmlns:a16="http://schemas.microsoft.com/office/drawing/2014/main" id="{72574F89-C7DB-4AFC-AA98-83A503AA857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22241" y="2286000"/>
            <a:ext cx="3110230" cy="2854418"/>
          </a:xfrm>
          <a:prstGeom prst="rect">
            <a:avLst/>
          </a:prstGeom>
          <a:noFill/>
          <a:ln>
            <a:noFill/>
          </a:ln>
        </p:spPr>
      </p:pic>
      <p:sp>
        <p:nvSpPr>
          <p:cNvPr id="7" name="Title 1">
            <a:extLst>
              <a:ext uri="{FF2B5EF4-FFF2-40B4-BE49-F238E27FC236}">
                <a16:creationId xmlns:a16="http://schemas.microsoft.com/office/drawing/2014/main" id="{850E1D3E-3F5D-499F-97A7-2AC3C7D00853}"/>
              </a:ext>
            </a:extLst>
          </p:cNvPr>
          <p:cNvSpPr txBox="1">
            <a:spLocks/>
          </p:cNvSpPr>
          <p:nvPr/>
        </p:nvSpPr>
        <p:spPr>
          <a:xfrm>
            <a:off x="628650" y="2286000"/>
            <a:ext cx="4095750" cy="2406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78A22F"/>
                </a:solidFill>
                <a:latin typeface="Arial" pitchFamily="34" charset="0"/>
                <a:ea typeface="+mj-ea"/>
                <a:cs typeface="Arial" pitchFamily="34" charset="0"/>
              </a:defRPr>
            </a:lvl1pPr>
          </a:lstStyle>
          <a:p>
            <a:pPr>
              <a:lnSpc>
                <a:spcPct val="100000"/>
              </a:lnSpc>
            </a:pPr>
            <a:br>
              <a:rPr lang="en-US" sz="4800" dirty="0">
                <a:solidFill>
                  <a:schemeClr val="tx1"/>
                </a:solidFill>
                <a:latin typeface="Helvetica" charset="0"/>
                <a:ea typeface="Helvetica" charset="0"/>
                <a:cs typeface="Helvetica" charset="0"/>
              </a:rPr>
            </a:br>
            <a:r>
              <a:rPr lang="en-US" sz="2000" dirty="0">
                <a:solidFill>
                  <a:srgbClr val="105594"/>
                </a:solidFill>
                <a:latin typeface="Helvetica" charset="0"/>
                <a:ea typeface="Helvetica" charset="0"/>
                <a:cs typeface="Helvetica" charset="0"/>
              </a:rPr>
              <a:t>“</a:t>
            </a:r>
            <a:r>
              <a:rPr lang="en-US" sz="2000" dirty="0">
                <a:solidFill>
                  <a:srgbClr val="105594"/>
                </a:solidFill>
                <a:latin typeface="+mn-lt"/>
                <a:ea typeface="Helvetica" charset="0"/>
                <a:cs typeface="Helvetica" charset="0"/>
              </a:rPr>
              <a:t>I have to speak to the public;</a:t>
            </a:r>
            <a:br>
              <a:rPr lang="en-US" sz="2000" dirty="0">
                <a:solidFill>
                  <a:srgbClr val="105594"/>
                </a:solidFill>
                <a:latin typeface="+mn-lt"/>
                <a:ea typeface="Helvetica" charset="0"/>
                <a:cs typeface="Helvetica" charset="0"/>
              </a:rPr>
            </a:br>
            <a:r>
              <a:rPr lang="en-US" sz="2000" dirty="0">
                <a:solidFill>
                  <a:srgbClr val="105594"/>
                </a:solidFill>
                <a:latin typeface="+mn-lt"/>
                <a:ea typeface="Helvetica" charset="0"/>
                <a:cs typeface="Helvetica" charset="0"/>
              </a:rPr>
              <a:t>I am not trained in this!”</a:t>
            </a:r>
            <a:br>
              <a:rPr lang="en-US" sz="2000" dirty="0">
                <a:solidFill>
                  <a:srgbClr val="105594"/>
                </a:solidFill>
                <a:latin typeface="+mn-lt"/>
                <a:ea typeface="Helvetica" charset="0"/>
                <a:cs typeface="Helvetica" charset="0"/>
              </a:rPr>
            </a:br>
            <a:br>
              <a:rPr lang="en-US" sz="2000" dirty="0">
                <a:solidFill>
                  <a:srgbClr val="105594"/>
                </a:solidFill>
                <a:latin typeface="+mn-lt"/>
                <a:ea typeface="Helvetica" charset="0"/>
                <a:cs typeface="Helvetica" charset="0"/>
              </a:rPr>
            </a:br>
            <a:r>
              <a:rPr lang="en-US" sz="2000" dirty="0">
                <a:solidFill>
                  <a:srgbClr val="105594"/>
                </a:solidFill>
                <a:latin typeface="+mn-lt"/>
                <a:ea typeface="Helvetica" charset="0"/>
                <a:cs typeface="Helvetica" charset="0"/>
              </a:rPr>
              <a:t>“People don’t like what we do.”</a:t>
            </a:r>
            <a:br>
              <a:rPr lang="en-US" sz="2000" dirty="0">
                <a:solidFill>
                  <a:srgbClr val="105594"/>
                </a:solidFill>
                <a:latin typeface="+mn-lt"/>
                <a:ea typeface="Helvetica" charset="0"/>
                <a:cs typeface="Helvetica" charset="0"/>
              </a:rPr>
            </a:br>
            <a:br>
              <a:rPr lang="en-US" sz="2000" dirty="0">
                <a:solidFill>
                  <a:srgbClr val="105594"/>
                </a:solidFill>
                <a:latin typeface="+mn-lt"/>
                <a:ea typeface="Helvetica" charset="0"/>
                <a:cs typeface="Helvetica" charset="0"/>
              </a:rPr>
            </a:br>
            <a:r>
              <a:rPr lang="en-US" sz="2000" dirty="0">
                <a:solidFill>
                  <a:srgbClr val="105594"/>
                </a:solidFill>
                <a:latin typeface="+mn-lt"/>
                <a:ea typeface="Helvetica" charset="0"/>
                <a:cs typeface="Helvetica" charset="0"/>
              </a:rPr>
              <a:t>“I have enough on my plate.”</a:t>
            </a:r>
            <a:br>
              <a:rPr lang="en-US" sz="2000" dirty="0">
                <a:solidFill>
                  <a:schemeClr val="tx1"/>
                </a:solidFill>
                <a:latin typeface="Helvetica" charset="0"/>
                <a:ea typeface="Helvetica" charset="0"/>
                <a:cs typeface="Helvetica" charset="0"/>
              </a:rPr>
            </a:b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32828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2075-FDA6-4E0E-989C-65287A3136AD}"/>
              </a:ext>
            </a:extLst>
          </p:cNvPr>
          <p:cNvSpPr>
            <a:spLocks noGrp="1"/>
          </p:cNvSpPr>
          <p:nvPr>
            <p:ph type="title"/>
          </p:nvPr>
        </p:nvSpPr>
        <p:spPr>
          <a:xfrm>
            <a:off x="273050" y="365126"/>
            <a:ext cx="8596630" cy="1325563"/>
          </a:xfrm>
        </p:spPr>
        <p:txBody>
          <a:bodyPr>
            <a:noAutofit/>
          </a:bodyPr>
          <a:lstStyle/>
          <a:p>
            <a:pPr algn="ctr"/>
            <a:r>
              <a:rPr lang="en-US" sz="3800" dirty="0"/>
              <a:t>What is Authentic Community Engagement?</a:t>
            </a:r>
          </a:p>
        </p:txBody>
      </p:sp>
      <p:sp>
        <p:nvSpPr>
          <p:cNvPr id="5" name="Rectangle 4">
            <a:extLst>
              <a:ext uri="{FF2B5EF4-FFF2-40B4-BE49-F238E27FC236}">
                <a16:creationId xmlns:a16="http://schemas.microsoft.com/office/drawing/2014/main" id="{E4864FF9-EDA5-4622-924A-F02DEAAF7281}"/>
              </a:ext>
            </a:extLst>
          </p:cNvPr>
          <p:cNvSpPr/>
          <p:nvPr/>
        </p:nvSpPr>
        <p:spPr>
          <a:xfrm>
            <a:off x="628650" y="1690689"/>
            <a:ext cx="7763510" cy="4148828"/>
          </a:xfrm>
          <a:prstGeom prst="rect">
            <a:avLst/>
          </a:prstGeom>
        </p:spPr>
        <p:txBody>
          <a:bodyPr wrap="square" anchor="t">
            <a:spAutoFit/>
          </a:bodyPr>
          <a:lstStyle/>
          <a:p>
            <a:pPr algn="ctr"/>
            <a:r>
              <a:rPr lang="en-US" sz="2200" dirty="0">
                <a:solidFill>
                  <a:srgbClr val="105594"/>
                </a:solidFill>
                <a:latin typeface="+mj-lt"/>
                <a:ea typeface="Helvetica" charset="0"/>
                <a:cs typeface="Helvetica" charset="0"/>
              </a:rPr>
              <a:t>Public Outreach &amp; Community Engagement: </a:t>
            </a:r>
          </a:p>
          <a:p>
            <a:pPr algn="ctr"/>
            <a:r>
              <a:rPr lang="en-US" sz="2200" b="1" dirty="0">
                <a:solidFill>
                  <a:srgbClr val="105594"/>
                </a:solidFill>
                <a:latin typeface="+mj-lt"/>
                <a:ea typeface="Helvetica" charset="0"/>
                <a:cs typeface="Helvetica" charset="0"/>
              </a:rPr>
              <a:t>Not </a:t>
            </a:r>
            <a:r>
              <a:rPr lang="en-US" sz="2200" dirty="0">
                <a:solidFill>
                  <a:srgbClr val="105594"/>
                </a:solidFill>
                <a:latin typeface="+mj-lt"/>
                <a:ea typeface="Helvetica" charset="0"/>
                <a:cs typeface="Helvetica" charset="0"/>
              </a:rPr>
              <a:t>the same thing. </a:t>
            </a:r>
          </a:p>
          <a:p>
            <a:pPr algn="ctr"/>
            <a:endParaRPr lang="en-US" sz="2200" dirty="0">
              <a:solidFill>
                <a:srgbClr val="105594"/>
              </a:solidFill>
              <a:latin typeface="+mj-lt"/>
              <a:ea typeface="Helvetica" charset="0"/>
              <a:cs typeface="Helvetica" charset="0"/>
            </a:endParaRPr>
          </a:p>
          <a:p>
            <a:pPr marL="342900" lvl="0" indent="-342900">
              <a:buFont typeface="Arial" panose="020B0604020202020204" pitchFamily="34" charset="0"/>
              <a:buChar char="•"/>
            </a:pPr>
            <a:r>
              <a:rPr lang="en-US" sz="2200" b="1" dirty="0">
                <a:solidFill>
                  <a:srgbClr val="105594"/>
                </a:solidFill>
                <a:latin typeface="+mj-lt"/>
                <a:ea typeface="Helvetica" charset="0"/>
                <a:cs typeface="Helvetica" charset="0"/>
              </a:rPr>
              <a:t>Public Outreach:</a:t>
            </a:r>
            <a:r>
              <a:rPr lang="en-US" sz="2200" dirty="0">
                <a:solidFill>
                  <a:srgbClr val="105594"/>
                </a:solidFill>
                <a:latin typeface="+mj-lt"/>
                <a:ea typeface="Helvetica" charset="0"/>
                <a:cs typeface="Helvetica" charset="0"/>
              </a:rPr>
              <a:t> </a:t>
            </a:r>
            <a:r>
              <a:rPr lang="en-US" sz="2200" dirty="0">
                <a:solidFill>
                  <a:srgbClr val="105594"/>
                </a:solidFill>
                <a:latin typeface="+mj-lt"/>
                <a:ea typeface="Helvetica Light" charset="0"/>
                <a:cs typeface="Helvetica Light" charset="0"/>
              </a:rPr>
              <a:t>focus is on a specific project for a</a:t>
            </a:r>
            <a:br>
              <a:rPr lang="en-US" sz="2200" dirty="0">
                <a:solidFill>
                  <a:srgbClr val="105594"/>
                </a:solidFill>
                <a:latin typeface="+mj-lt"/>
                <a:ea typeface="Helvetica Light" charset="0"/>
                <a:cs typeface="Helvetica Light" charset="0"/>
              </a:rPr>
            </a:br>
            <a:r>
              <a:rPr lang="en-US" sz="2200" u="sng" dirty="0">
                <a:solidFill>
                  <a:srgbClr val="105594"/>
                </a:solidFill>
                <a:latin typeface="+mj-lt"/>
                <a:ea typeface="Helvetica Light" charset="0"/>
                <a:cs typeface="Helvetica Light" charset="0"/>
              </a:rPr>
              <a:t>defined timeframe</a:t>
            </a:r>
            <a:r>
              <a:rPr lang="en-US" sz="2200" dirty="0">
                <a:solidFill>
                  <a:srgbClr val="105594"/>
                </a:solidFill>
                <a:latin typeface="+mj-lt"/>
                <a:ea typeface="Helvetica Light" charset="0"/>
                <a:cs typeface="Helvetica Light" charset="0"/>
              </a:rPr>
              <a:t> to </a:t>
            </a:r>
            <a:r>
              <a:rPr lang="en-US" sz="2200" u="sng" dirty="0">
                <a:solidFill>
                  <a:srgbClr val="105594"/>
                </a:solidFill>
                <a:latin typeface="+mj-lt"/>
                <a:ea typeface="Helvetica Light" charset="0"/>
                <a:cs typeface="Helvetica Light" charset="0"/>
              </a:rPr>
              <a:t>solicit input</a:t>
            </a:r>
            <a:r>
              <a:rPr lang="en-US" sz="2200" dirty="0">
                <a:solidFill>
                  <a:srgbClr val="105594"/>
                </a:solidFill>
                <a:latin typeface="+mj-lt"/>
                <a:ea typeface="Helvetica Light" charset="0"/>
                <a:cs typeface="Helvetica Light" charset="0"/>
              </a:rPr>
              <a:t>.</a:t>
            </a:r>
          </a:p>
          <a:p>
            <a:pPr marL="342900" lvl="0" indent="-342900">
              <a:buFont typeface="Arial" panose="020B0604020202020204" pitchFamily="34" charset="0"/>
              <a:buChar char="•"/>
            </a:pPr>
            <a:endParaRPr lang="en-US" sz="2200" dirty="0">
              <a:solidFill>
                <a:srgbClr val="105594"/>
              </a:solidFill>
              <a:latin typeface="+mj-lt"/>
              <a:ea typeface="Helvetica Light" charset="0"/>
              <a:cs typeface="Helvetica Light" charset="0"/>
            </a:endParaRPr>
          </a:p>
          <a:p>
            <a:pPr marL="342900" lvl="0" indent="-342900">
              <a:buFont typeface="Arial" panose="020B0604020202020204" pitchFamily="34" charset="0"/>
              <a:buChar char="•"/>
            </a:pPr>
            <a:r>
              <a:rPr lang="en-US" sz="2200" b="1" dirty="0">
                <a:solidFill>
                  <a:srgbClr val="105594"/>
                </a:solidFill>
                <a:latin typeface="+mj-lt"/>
                <a:ea typeface="Helvetica" charset="0"/>
                <a:cs typeface="Helvetica" charset="0"/>
              </a:rPr>
              <a:t>Community Engagement: </a:t>
            </a:r>
            <a:r>
              <a:rPr lang="en-US" sz="2200" dirty="0">
                <a:solidFill>
                  <a:srgbClr val="105594"/>
                </a:solidFill>
                <a:latin typeface="+mj-lt"/>
                <a:ea typeface="Helvetica Light" charset="0"/>
                <a:cs typeface="Helvetica Light" charset="0"/>
              </a:rPr>
              <a:t>focus is the </a:t>
            </a:r>
            <a:r>
              <a:rPr lang="en-US" sz="2200" u="sng" dirty="0">
                <a:solidFill>
                  <a:srgbClr val="105594"/>
                </a:solidFill>
                <a:latin typeface="+mj-lt"/>
                <a:ea typeface="Helvetica Light" charset="0"/>
                <a:cs typeface="Helvetica Light" charset="0"/>
              </a:rPr>
              <a:t>long-term</a:t>
            </a:r>
            <a:r>
              <a:rPr lang="en-US" sz="2200" dirty="0">
                <a:solidFill>
                  <a:srgbClr val="105594"/>
                </a:solidFill>
                <a:latin typeface="+mj-lt"/>
                <a:ea typeface="Helvetica Light" charset="0"/>
                <a:cs typeface="Helvetica Light" charset="0"/>
              </a:rPr>
              <a:t>; build relationships with “intended beneficiaries” and community organizations to form a </a:t>
            </a:r>
            <a:r>
              <a:rPr lang="en-US" sz="2200" u="sng" dirty="0">
                <a:solidFill>
                  <a:srgbClr val="105594"/>
                </a:solidFill>
                <a:latin typeface="+mj-lt"/>
                <a:ea typeface="Helvetica Light" charset="0"/>
                <a:cs typeface="Helvetica Light" charset="0"/>
              </a:rPr>
              <a:t>strong network</a:t>
            </a:r>
            <a:r>
              <a:rPr lang="en-US" sz="2200" dirty="0">
                <a:solidFill>
                  <a:srgbClr val="105594"/>
                </a:solidFill>
                <a:latin typeface="+mj-lt"/>
                <a:ea typeface="Helvetica Light" charset="0"/>
                <a:cs typeface="Helvetica Light" charset="0"/>
              </a:rPr>
              <a:t>. </a:t>
            </a:r>
          </a:p>
          <a:p>
            <a:pPr marL="342900" lvl="0" indent="-342900">
              <a:buFont typeface="Arial" panose="020B0604020202020204" pitchFamily="34" charset="0"/>
              <a:buChar char="•"/>
            </a:pPr>
            <a:endParaRPr lang="en-US" sz="2200" dirty="0">
              <a:solidFill>
                <a:srgbClr val="105594"/>
              </a:solidFill>
              <a:latin typeface="+mj-lt"/>
            </a:endParaRPr>
          </a:p>
          <a:p>
            <a:r>
              <a:rPr lang="en-US" sz="2200" dirty="0">
                <a:solidFill>
                  <a:srgbClr val="105594"/>
                </a:solidFill>
                <a:latin typeface="+mj-lt"/>
                <a:ea typeface="Helvetica Light" charset="0"/>
                <a:cs typeface="Helvetica Light" charset="0"/>
              </a:rPr>
              <a:t>It is not a single event, but an ongoing process.</a:t>
            </a:r>
          </a:p>
          <a:p>
            <a:pPr>
              <a:lnSpc>
                <a:spcPct val="120000"/>
              </a:lnSpc>
            </a:pPr>
            <a:endParaRPr lang="en-US" dirty="0"/>
          </a:p>
        </p:txBody>
      </p:sp>
    </p:spTree>
    <p:extLst>
      <p:ext uri="{BB962C8B-B14F-4D97-AF65-F5344CB8AC3E}">
        <p14:creationId xmlns:p14="http://schemas.microsoft.com/office/powerpoint/2010/main" val="86810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F347EF-B49C-4D27-B0E9-098941CC0C1C}"/>
              </a:ext>
            </a:extLst>
          </p:cNvPr>
          <p:cNvSpPr>
            <a:spLocks noGrp="1"/>
          </p:cNvSpPr>
          <p:nvPr>
            <p:ph idx="1"/>
          </p:nvPr>
        </p:nvSpPr>
        <p:spPr>
          <a:xfrm>
            <a:off x="314325" y="1628075"/>
            <a:ext cx="8515350" cy="4351338"/>
          </a:xfrm>
        </p:spPr>
        <p:txBody>
          <a:bodyPr/>
          <a:lstStyle/>
          <a:p>
            <a:pPr marL="0" indent="0" algn="ctr">
              <a:buNone/>
            </a:pPr>
            <a:r>
              <a:rPr lang="en-US" dirty="0"/>
              <a:t>Fake it until you become it; leave your comfort zone</a:t>
            </a:r>
          </a:p>
          <a:p>
            <a:endParaRPr lang="en-US" dirty="0"/>
          </a:p>
          <a:p>
            <a:endParaRPr lang="en-US" dirty="0"/>
          </a:p>
          <a:p>
            <a:endParaRPr lang="en-US" dirty="0"/>
          </a:p>
          <a:p>
            <a:endParaRPr lang="en-US" dirty="0"/>
          </a:p>
          <a:p>
            <a:endParaRPr lang="en-US" dirty="0"/>
          </a:p>
          <a:p>
            <a:pPr marL="0" indent="0" algn="ctr">
              <a:buNone/>
            </a:pPr>
            <a:endParaRPr lang="en-US" dirty="0"/>
          </a:p>
          <a:p>
            <a:pPr marL="0" indent="0" algn="ctr">
              <a:buNone/>
            </a:pPr>
            <a:r>
              <a:rPr lang="en-US" dirty="0"/>
              <a:t>The benefits include personal growth</a:t>
            </a:r>
          </a:p>
        </p:txBody>
      </p:sp>
      <p:sp>
        <p:nvSpPr>
          <p:cNvPr id="2" name="Title 1">
            <a:extLst>
              <a:ext uri="{FF2B5EF4-FFF2-40B4-BE49-F238E27FC236}">
                <a16:creationId xmlns:a16="http://schemas.microsoft.com/office/drawing/2014/main" id="{AB392FC0-A69D-4F3C-B39E-7CA8FCFCBC93}"/>
              </a:ext>
            </a:extLst>
          </p:cNvPr>
          <p:cNvSpPr>
            <a:spLocks noGrp="1"/>
          </p:cNvSpPr>
          <p:nvPr>
            <p:ph type="title"/>
          </p:nvPr>
        </p:nvSpPr>
        <p:spPr/>
        <p:txBody>
          <a:bodyPr>
            <a:normAutofit/>
          </a:bodyPr>
          <a:lstStyle/>
          <a:p>
            <a:pPr algn="ctr"/>
            <a:r>
              <a:rPr lang="en-US" sz="3800" dirty="0"/>
              <a:t>Tips and Hacks for Getting Good at This</a:t>
            </a:r>
          </a:p>
        </p:txBody>
      </p:sp>
      <p:pic>
        <p:nvPicPr>
          <p:cNvPr id="8" name="Picture 7">
            <a:extLst>
              <a:ext uri="{FF2B5EF4-FFF2-40B4-BE49-F238E27FC236}">
                <a16:creationId xmlns:a16="http://schemas.microsoft.com/office/drawing/2014/main" id="{A33582B0-9551-4D9C-8E5B-EF0325209F52}"/>
              </a:ext>
            </a:extLst>
          </p:cNvPr>
          <p:cNvPicPr>
            <a:picLocks noChangeAspect="1"/>
          </p:cNvPicPr>
          <p:nvPr/>
        </p:nvPicPr>
        <p:blipFill>
          <a:blip r:embed="rId3"/>
          <a:stretch>
            <a:fillRect/>
          </a:stretch>
        </p:blipFill>
        <p:spPr>
          <a:xfrm>
            <a:off x="3323492" y="2555236"/>
            <a:ext cx="2497016" cy="2497016"/>
          </a:xfrm>
          <a:prstGeom prst="rect">
            <a:avLst/>
          </a:prstGeom>
        </p:spPr>
      </p:pic>
    </p:spTree>
    <p:extLst>
      <p:ext uri="{BB962C8B-B14F-4D97-AF65-F5344CB8AC3E}">
        <p14:creationId xmlns:p14="http://schemas.microsoft.com/office/powerpoint/2010/main" val="59834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F6ED-4D5F-4960-A9D5-38D5245A1B05}"/>
              </a:ext>
            </a:extLst>
          </p:cNvPr>
          <p:cNvSpPr>
            <a:spLocks noGrp="1"/>
          </p:cNvSpPr>
          <p:nvPr>
            <p:ph type="title"/>
          </p:nvPr>
        </p:nvSpPr>
        <p:spPr/>
        <p:txBody>
          <a:bodyPr>
            <a:normAutofit fontScale="90000"/>
          </a:bodyPr>
          <a:lstStyle/>
          <a:p>
            <a:pPr algn="ctr"/>
            <a:r>
              <a:rPr lang="en-US" dirty="0"/>
              <a:t>Make connections with people before you need them.</a:t>
            </a:r>
          </a:p>
        </p:txBody>
      </p:sp>
      <p:pic>
        <p:nvPicPr>
          <p:cNvPr id="5" name="Picture 4">
            <a:extLst>
              <a:ext uri="{FF2B5EF4-FFF2-40B4-BE49-F238E27FC236}">
                <a16:creationId xmlns:a16="http://schemas.microsoft.com/office/drawing/2014/main" id="{3E3FC71F-0C8C-47D6-95B8-B35F97E77D32}"/>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1391"/>
          <a:stretch/>
        </p:blipFill>
        <p:spPr>
          <a:xfrm>
            <a:off x="2043610" y="1787459"/>
            <a:ext cx="5056781" cy="3597028"/>
          </a:xfrm>
          <a:prstGeom prst="rect">
            <a:avLst/>
          </a:prstGeom>
          <a:effectLst/>
        </p:spPr>
      </p:pic>
    </p:spTree>
    <p:extLst>
      <p:ext uri="{BB962C8B-B14F-4D97-AF65-F5344CB8AC3E}">
        <p14:creationId xmlns:p14="http://schemas.microsoft.com/office/powerpoint/2010/main" val="11017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B5A0-C0FA-4218-AF54-3F7A420E914D}"/>
              </a:ext>
            </a:extLst>
          </p:cNvPr>
          <p:cNvSpPr>
            <a:spLocks noGrp="1"/>
          </p:cNvSpPr>
          <p:nvPr>
            <p:ph type="title"/>
          </p:nvPr>
        </p:nvSpPr>
        <p:spPr/>
        <p:txBody>
          <a:bodyPr/>
          <a:lstStyle/>
          <a:p>
            <a:pPr algn="ctr"/>
            <a:r>
              <a:rPr lang="en-US" dirty="0"/>
              <a:t>Trust is Earned!</a:t>
            </a:r>
          </a:p>
        </p:txBody>
      </p:sp>
      <p:sp>
        <p:nvSpPr>
          <p:cNvPr id="3" name="Content Placeholder 2">
            <a:extLst>
              <a:ext uri="{FF2B5EF4-FFF2-40B4-BE49-F238E27FC236}">
                <a16:creationId xmlns:a16="http://schemas.microsoft.com/office/drawing/2014/main" id="{966EE41B-5E7D-4531-97F8-77B703DAF7A3}"/>
              </a:ext>
            </a:extLst>
          </p:cNvPr>
          <p:cNvSpPr>
            <a:spLocks noGrp="1"/>
          </p:cNvSpPr>
          <p:nvPr>
            <p:ph sz="half" idx="1"/>
          </p:nvPr>
        </p:nvSpPr>
        <p:spPr/>
        <p:txBody>
          <a:bodyPr/>
          <a:lstStyle/>
          <a:p>
            <a:pPr marL="0" indent="0">
              <a:buNone/>
            </a:pPr>
            <a:r>
              <a:rPr lang="en-US" dirty="0"/>
              <a:t>CONTACTS:</a:t>
            </a:r>
          </a:p>
          <a:p>
            <a:pPr lvl="1"/>
            <a:r>
              <a:rPr lang="en-US" dirty="0"/>
              <a:t>Not going to automatically yield results</a:t>
            </a:r>
          </a:p>
          <a:p>
            <a:pPr lvl="1"/>
            <a:r>
              <a:rPr lang="en-US" dirty="0"/>
              <a:t>You have to establish rapport</a:t>
            </a:r>
          </a:p>
        </p:txBody>
      </p:sp>
      <p:sp>
        <p:nvSpPr>
          <p:cNvPr id="4" name="Content Placeholder 3">
            <a:extLst>
              <a:ext uri="{FF2B5EF4-FFF2-40B4-BE49-F238E27FC236}">
                <a16:creationId xmlns:a16="http://schemas.microsoft.com/office/drawing/2014/main" id="{8E062902-0EA2-481E-8F05-66A31ADD7FD0}"/>
              </a:ext>
            </a:extLst>
          </p:cNvPr>
          <p:cNvSpPr>
            <a:spLocks noGrp="1"/>
          </p:cNvSpPr>
          <p:nvPr>
            <p:ph sz="half" idx="2"/>
          </p:nvPr>
        </p:nvSpPr>
        <p:spPr/>
        <p:txBody>
          <a:bodyPr/>
          <a:lstStyle/>
          <a:p>
            <a:pPr marL="0" indent="0">
              <a:buNone/>
            </a:pPr>
            <a:r>
              <a:rPr lang="en-US" dirty="0"/>
              <a:t>LISTEN:</a:t>
            </a:r>
          </a:p>
          <a:p>
            <a:pPr lvl="1"/>
            <a:r>
              <a:rPr lang="en-US" dirty="0"/>
              <a:t>“Set aside your knowledge and come to the table ready to learn” </a:t>
            </a:r>
            <a:r>
              <a:rPr lang="en-US" sz="1200" dirty="0"/>
              <a:t>(</a:t>
            </a:r>
            <a:r>
              <a:rPr lang="en-US" sz="1200" dirty="0" err="1"/>
              <a:t>StreetsMN</a:t>
            </a:r>
            <a:r>
              <a:rPr lang="en-US" sz="1200" dirty="0"/>
              <a:t>)</a:t>
            </a:r>
          </a:p>
        </p:txBody>
      </p:sp>
    </p:spTree>
    <p:extLst>
      <p:ext uri="{BB962C8B-B14F-4D97-AF65-F5344CB8AC3E}">
        <p14:creationId xmlns:p14="http://schemas.microsoft.com/office/powerpoint/2010/main" val="201240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F7A23E-1A03-4817-8E07-B56A858FFA36}"/>
              </a:ext>
            </a:extLst>
          </p:cNvPr>
          <p:cNvSpPr>
            <a:spLocks noGrp="1"/>
          </p:cNvSpPr>
          <p:nvPr>
            <p:ph idx="1"/>
          </p:nvPr>
        </p:nvSpPr>
        <p:spPr/>
        <p:txBody>
          <a:bodyPr/>
          <a:lstStyle/>
          <a:p>
            <a:r>
              <a:rPr lang="en-US" dirty="0"/>
              <a:t>Connect early on</a:t>
            </a:r>
          </a:p>
          <a:p>
            <a:r>
              <a:rPr lang="en-US" dirty="0"/>
              <a:t>Let people know how you are using their input</a:t>
            </a:r>
          </a:p>
          <a:p>
            <a:r>
              <a:rPr lang="en-US" dirty="0"/>
              <a:t>How do they want to be kept updated?</a:t>
            </a:r>
          </a:p>
          <a:p>
            <a:r>
              <a:rPr lang="en-US" dirty="0"/>
              <a:t>Let people know why an idea was not achievable</a:t>
            </a:r>
          </a:p>
        </p:txBody>
      </p:sp>
      <p:sp>
        <p:nvSpPr>
          <p:cNvPr id="2" name="Title 1">
            <a:extLst>
              <a:ext uri="{FF2B5EF4-FFF2-40B4-BE49-F238E27FC236}">
                <a16:creationId xmlns:a16="http://schemas.microsoft.com/office/drawing/2014/main" id="{2CE6BAB2-B066-4205-80C2-E91578A23292}"/>
              </a:ext>
            </a:extLst>
          </p:cNvPr>
          <p:cNvSpPr>
            <a:spLocks noGrp="1"/>
          </p:cNvSpPr>
          <p:nvPr>
            <p:ph type="title"/>
          </p:nvPr>
        </p:nvSpPr>
        <p:spPr/>
        <p:txBody>
          <a:bodyPr/>
          <a:lstStyle/>
          <a:p>
            <a:pPr algn="ctr"/>
            <a:r>
              <a:rPr lang="en-US" dirty="0"/>
              <a:t>Engage People Early in The Process</a:t>
            </a:r>
          </a:p>
        </p:txBody>
      </p:sp>
      <p:pic>
        <p:nvPicPr>
          <p:cNvPr id="6" name="Picture 5">
            <a:extLst>
              <a:ext uri="{FF2B5EF4-FFF2-40B4-BE49-F238E27FC236}">
                <a16:creationId xmlns:a16="http://schemas.microsoft.com/office/drawing/2014/main" id="{F4FCFABF-09F3-4C12-A0C7-D9CB4DC4AC59}"/>
              </a:ext>
            </a:extLst>
          </p:cNvPr>
          <p:cNvPicPr>
            <a:picLocks noChangeAspect="1"/>
          </p:cNvPicPr>
          <p:nvPr/>
        </p:nvPicPr>
        <p:blipFill>
          <a:blip r:embed="rId3"/>
          <a:stretch>
            <a:fillRect/>
          </a:stretch>
        </p:blipFill>
        <p:spPr>
          <a:xfrm>
            <a:off x="3524139" y="3867783"/>
            <a:ext cx="2095722" cy="2100646"/>
          </a:xfrm>
          <a:prstGeom prst="rect">
            <a:avLst/>
          </a:prstGeom>
        </p:spPr>
      </p:pic>
    </p:spTree>
    <p:extLst>
      <p:ext uri="{BB962C8B-B14F-4D97-AF65-F5344CB8AC3E}">
        <p14:creationId xmlns:p14="http://schemas.microsoft.com/office/powerpoint/2010/main" val="391656347"/>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136d835-caec-42fb-aef5-7dc4f4491699">QQPN4YNDDVCH-118-152</_dlc_DocId>
    <_dlc_DocIdUrl xmlns="3136d835-caec-42fb-aef5-7dc4f4491699">
      <Url>http://metnet/cd/cd/LPA/_layouts/DocIdRedir.aspx?ID=QQPN4YNDDVCH-118-152</Url>
      <Description>QQPN4YNDDVCH-118-152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06C8D403E91DA41BBD48134BC418E6F" ma:contentTypeVersion="1" ma:contentTypeDescription="Create a new document." ma:contentTypeScope="" ma:versionID="768a73e7d3630e0d9fd2b5a28f07be31">
  <xsd:schema xmlns:xsd="http://www.w3.org/2001/XMLSchema" xmlns:xs="http://www.w3.org/2001/XMLSchema" xmlns:p="http://schemas.microsoft.com/office/2006/metadata/properties" xmlns:ns2="3136d835-caec-42fb-aef5-7dc4f4491699" targetNamespace="http://schemas.microsoft.com/office/2006/metadata/properties" ma:root="true" ma:fieldsID="584686b3437d66fee8fd2216fd3c2053" ns2:_="">
    <xsd:import namespace="3136d835-caec-42fb-aef5-7dc4f449169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6d835-caec-42fb-aef5-7dc4f44916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B3B13-DBFD-4946-9151-4038FC617482}">
  <ds:schemaRefs>
    <ds:schemaRef ds:uri="3136d835-caec-42fb-aef5-7dc4f4491699"/>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06ADFE5-029E-4543-8FEF-CD8FFCEC52F8}">
  <ds:schemaRefs>
    <ds:schemaRef ds:uri="http://schemas.microsoft.com/sharepoint/events"/>
  </ds:schemaRefs>
</ds:datastoreItem>
</file>

<file path=customXml/itemProps3.xml><?xml version="1.0" encoding="utf-8"?>
<ds:datastoreItem xmlns:ds="http://schemas.openxmlformats.org/officeDocument/2006/customXml" ds:itemID="{B111D5FC-EFCA-4475-BB40-7AE29C836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36d835-caec-42fb-aef5-7dc4f44916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FE7E6E3-D896-45AC-AC0F-65C7D0251C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2896</TotalTime>
  <Words>1061</Words>
  <Application>Microsoft Office PowerPoint</Application>
  <PresentationFormat>On-screen Show (4:3)</PresentationFormat>
  <Paragraphs>136</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vt:lpstr>
      <vt:lpstr>Helvetica Light</vt:lpstr>
      <vt:lpstr>2_Office Theme</vt:lpstr>
      <vt:lpstr>Office Theme</vt:lpstr>
      <vt:lpstr>PowerPoint Presentation</vt:lpstr>
      <vt:lpstr>Brief Overview of Today</vt:lpstr>
      <vt:lpstr>Engagement Specialists With Us Today</vt:lpstr>
      <vt:lpstr>Ahh! Community Engagement!</vt:lpstr>
      <vt:lpstr>What is Authentic Community Engagement?</vt:lpstr>
      <vt:lpstr>Tips and Hacks for Getting Good at This</vt:lpstr>
      <vt:lpstr>Make connections with people before you need them.</vt:lpstr>
      <vt:lpstr>Trust is Earned!</vt:lpstr>
      <vt:lpstr>Engage People Early in The Process</vt:lpstr>
      <vt:lpstr>Are you comfortable not knowing or do you demand certainty?</vt:lpstr>
      <vt:lpstr>The best way through the fog is through the fog! </vt:lpstr>
      <vt:lpstr>Expect Obstacles and Resistance</vt:lpstr>
      <vt:lpstr>Control Your Controllable Variables</vt:lpstr>
      <vt:lpstr>Make it Part of Your Workplan</vt:lpstr>
      <vt:lpstr>PowerPoint Presentation</vt:lpstr>
      <vt:lpstr>Case Studies- Pick One!</vt:lpstr>
      <vt:lpstr>Upcoming PlanIt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Angela</dc:creator>
  <cp:lastModifiedBy>Corrin Wendell</cp:lastModifiedBy>
  <cp:revision>277</cp:revision>
  <dcterms:created xsi:type="dcterms:W3CDTF">2016-05-11T15:42:57Z</dcterms:created>
  <dcterms:modified xsi:type="dcterms:W3CDTF">2017-08-17T13:10:48Z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0x010100406C8D403E91DA41BBD48134BC418E6F</vt:lpwstr>
  </property>
  <property fmtid="{D5CDD505-2E9C-101B-9397-08002B2CF9AE}" pid="3" name="_dlc_DocIdItemGuid">
    <vt:lpwstr>f5bc486e-61b2-42b8-a2bc-46b6e4771c0c</vt:lpwstr>
  </property>
</Properties>
</file>