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modernComment_3B8_BBD57F50.xml" ContentType="application/vnd.ms-powerpoint.comments+xml"/>
  <Override PartName="/ppt/notesSlides/notesSlide2.xml" ContentType="application/vnd.openxmlformats-officedocument.presentationml.notesSlide+xml"/>
  <Override PartName="/ppt/comments/modernComment_3D1_FC166B93.xml" ContentType="application/vnd.ms-powerpoint.comments+xml"/>
  <Override PartName="/ppt/notesSlides/notesSlide3.xml" ContentType="application/vnd.openxmlformats-officedocument.presentationml.notesSlide+xml"/>
  <Override PartName="/ppt/comments/modernComment_3FA_D2B3736B.xml" ContentType="application/vnd.ms-powerpoint.comments+xml"/>
  <Override PartName="/ppt/notesSlides/notesSlide4.xml" ContentType="application/vnd.openxmlformats-officedocument.presentationml.notesSlide+xml"/>
  <Override PartName="/ppt/comments/modernComment_42B_D06A814A.xml" ContentType="application/vnd.ms-powerpoint.comments+xml"/>
  <Override PartName="/ppt/notesSlides/notesSlide5.xml" ContentType="application/vnd.openxmlformats-officedocument.presentationml.notesSlide+xml"/>
  <Override PartName="/ppt/comments/modernComment_431_563D9CE1.xml" ContentType="application/vnd.ms-powerpoint.comments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5"/>
  </p:sldMasterIdLst>
  <p:notesMasterIdLst>
    <p:notesMasterId r:id="rId13"/>
  </p:notesMasterIdLst>
  <p:handoutMasterIdLst>
    <p:handoutMasterId r:id="rId14"/>
  </p:handoutMasterIdLst>
  <p:sldIdLst>
    <p:sldId id="952" r:id="rId6"/>
    <p:sldId id="977" r:id="rId7"/>
    <p:sldId id="1018" r:id="rId8"/>
    <p:sldId id="1067" r:id="rId9"/>
    <p:sldId id="1070" r:id="rId10"/>
    <p:sldId id="1073" r:id="rId11"/>
    <p:sldId id="268" r:id="rId1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1D15819-3C9B-B9E9-A13F-B7281F5E75A2}" name="Matson, Laura" initials="ML" userId="S::laura.matson@metrotransit.org::72420269-69ae-4428-af89-6e94b28e205e" providerId="AD"/>
  <p188:author id="{15093361-426E-362C-66FC-A6D2356AE3CF}" name="Bisila, Melissa" initials="BM" userId="S::melissa.bisila@metrotransit.org::425c9d4e-0141-48e4-a7c5-b8b763a847c6" providerId="AD"/>
  <p188:author id="{54346587-1571-C024-335E-71DC357B88D8}" name="Matson, Laura" initials="LM" userId="S::Laura.Matson@metrotransit.org::72420269-69ae-4428-af89-6e94b28e205e" providerId="AD"/>
  <p188:author id="{97EC9CD6-806E-AA45-8406-267E4040774C}" name="Bisila, Melissa" initials="MB" userId="S::Melissa.Bisila@metrotransit.org::425c9d4e-0141-48e4-a7c5-b8b763a847c6" providerId="AD"/>
  <p188:author id="{4F0954E2-D582-BD39-9168-1E2D50EFEBF3}" name="Bakken, Nathan" initials="BN" userId="S::nathan.bakken@metrotransit.org::910761b4-d3dd-41a5-8446-feac3a8d7042" providerId="AD"/>
  <p188:author id="{DC6DDCF4-7E22-0E9B-90CE-62971CDC5ABC}" name="Hadzic-Stanek, Jasna" initials="JH" userId="S::Jasna.Hadzic-Stanek@metrotransit.org::4edeba51-672a-4840-8b0d-a9c351e1d119" providerId="AD"/>
  <p188:author id="{58A69EF5-FDA9-BED1-1C3F-B979203EF21B}" name="Bakken, Nathan" initials="NB" userId="S::Nathan.Bakken@metrotransit.org::910761b4-d3dd-41a5-8446-feac3a8d704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z, Leah" initials="JL" lastIdx="1" clrIdx="0">
    <p:extLst>
      <p:ext uri="{19B8F6BF-5375-455C-9EA6-DF929625EA0E}">
        <p15:presenceInfo xmlns:p15="http://schemas.microsoft.com/office/powerpoint/2012/main" userId="S::leah.janz@metrotransit.org::a1774303-522a-4c45-9d90-dd9943175d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D1FF"/>
    <a:srgbClr val="D6EDFF"/>
    <a:srgbClr val="003865"/>
    <a:srgbClr val="78BE21"/>
    <a:srgbClr val="000000"/>
    <a:srgbClr val="E8E8E8"/>
    <a:srgbClr val="0D0D0D"/>
    <a:srgbClr val="B20738"/>
    <a:srgbClr val="00A3E2"/>
    <a:srgbClr val="2C2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8BFB17-CC94-29FA-047E-502B337AE6D2}" v="1" dt="2026-01-28T18:57:25.341"/>
    <p1510:client id="{D25C6ED5-08FD-4618-A050-E8818D07F0B6}" v="333" dt="2026-01-30T15:21:26.245"/>
    <p1510:client id="{D6A901E6-CB59-4186-96ED-60860EDE8866}" v="2" dt="2026-01-29T22:04:50.8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son, Laura" userId="72420269-69ae-4428-af89-6e94b28e205e" providerId="ADAL" clId="{DDD9FA11-B15A-4728-817A-C2C060D51549}"/>
    <pc:docChg chg="undo custSel modSld">
      <pc:chgData name="Matson, Laura" userId="72420269-69ae-4428-af89-6e94b28e205e" providerId="ADAL" clId="{DDD9FA11-B15A-4728-817A-C2C060D51549}" dt="2026-01-28T17:30:08.277" v="147" actId="400"/>
      <pc:docMkLst>
        <pc:docMk/>
      </pc:docMkLst>
      <pc:sldChg chg="modSp mod">
        <pc:chgData name="Matson, Laura" userId="72420269-69ae-4428-af89-6e94b28e205e" providerId="ADAL" clId="{DDD9FA11-B15A-4728-817A-C2C060D51549}" dt="2026-01-28T17:22:19.576" v="0" actId="20577"/>
        <pc:sldMkLst>
          <pc:docMk/>
          <pc:sldMk cId="3151331152" sldId="952"/>
        </pc:sldMkLst>
        <pc:spChg chg="mod">
          <ac:chgData name="Matson, Laura" userId="72420269-69ae-4428-af89-6e94b28e205e" providerId="ADAL" clId="{DDD9FA11-B15A-4728-817A-C2C060D51549}" dt="2026-01-28T17:22:19.576" v="0" actId="20577"/>
          <ac:spMkLst>
            <pc:docMk/>
            <pc:sldMk cId="3151331152" sldId="952"/>
            <ac:spMk id="2" creationId="{52316AF3-2D63-7043-B862-239247E68B6E}"/>
          </ac:spMkLst>
        </pc:spChg>
      </pc:sldChg>
      <pc:sldChg chg="modSp mod">
        <pc:chgData name="Matson, Laura" userId="72420269-69ae-4428-af89-6e94b28e205e" providerId="ADAL" clId="{DDD9FA11-B15A-4728-817A-C2C060D51549}" dt="2026-01-28T17:24:57.919" v="2" actId="400"/>
        <pc:sldMkLst>
          <pc:docMk/>
          <pc:sldMk cId="4229327763" sldId="977"/>
        </pc:sldMkLst>
        <pc:spChg chg="mod">
          <ac:chgData name="Matson, Laura" userId="72420269-69ae-4428-af89-6e94b28e205e" providerId="ADAL" clId="{DDD9FA11-B15A-4728-817A-C2C060D51549}" dt="2026-01-28T17:24:57.919" v="2" actId="400"/>
          <ac:spMkLst>
            <pc:docMk/>
            <pc:sldMk cId="4229327763" sldId="977"/>
            <ac:spMk id="6" creationId="{A5EABCFB-AC47-1EB6-5502-78022E9502AD}"/>
          </ac:spMkLst>
        </pc:spChg>
      </pc:sldChg>
      <pc:sldChg chg="modSp mod modCm">
        <pc:chgData name="Matson, Laura" userId="72420269-69ae-4428-af89-6e94b28e205e" providerId="ADAL" clId="{DDD9FA11-B15A-4728-817A-C2C060D51549}" dt="2026-01-28T17:28:49.203" v="114" actId="400"/>
        <pc:sldMkLst>
          <pc:docMk/>
          <pc:sldMk cId="3496640842" sldId="1067"/>
        </pc:sldMkLst>
        <pc:spChg chg="mod">
          <ac:chgData name="Matson, Laura" userId="72420269-69ae-4428-af89-6e94b28e205e" providerId="ADAL" clId="{DDD9FA11-B15A-4728-817A-C2C060D51549}" dt="2026-01-28T17:28:49.203" v="114" actId="400"/>
          <ac:spMkLst>
            <pc:docMk/>
            <pc:sldMk cId="3496640842" sldId="1067"/>
            <ac:spMk id="3" creationId="{6234F1A0-324A-DED4-5E1C-4E49976114F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tson, Laura" userId="72420269-69ae-4428-af89-6e94b28e205e" providerId="ADAL" clId="{DDD9FA11-B15A-4728-817A-C2C060D51549}" dt="2026-01-28T17:28:41.894" v="113" actId="20577"/>
              <pc2:cmMkLst xmlns:pc2="http://schemas.microsoft.com/office/powerpoint/2019/9/main/command">
                <pc:docMk/>
                <pc:sldMk cId="3496640842" sldId="1067"/>
                <pc2:cmMk id="{1DF6B04C-0FC7-4ED3-A6AA-7D61B161257E}"/>
              </pc2:cmMkLst>
            </pc226:cmChg>
          </p:ext>
        </pc:extLst>
      </pc:sldChg>
      <pc:sldChg chg="modSp mod">
        <pc:chgData name="Matson, Laura" userId="72420269-69ae-4428-af89-6e94b28e205e" providerId="ADAL" clId="{DDD9FA11-B15A-4728-817A-C2C060D51549}" dt="2026-01-28T17:29:25.601" v="129" actId="20577"/>
        <pc:sldMkLst>
          <pc:docMk/>
          <pc:sldMk cId="2326528207" sldId="1070"/>
        </pc:sldMkLst>
        <pc:spChg chg="mod">
          <ac:chgData name="Matson, Laura" userId="72420269-69ae-4428-af89-6e94b28e205e" providerId="ADAL" clId="{DDD9FA11-B15A-4728-817A-C2C060D51549}" dt="2026-01-28T17:29:25.601" v="129" actId="20577"/>
          <ac:spMkLst>
            <pc:docMk/>
            <pc:sldMk cId="2326528207" sldId="1070"/>
            <ac:spMk id="3" creationId="{3710A700-8303-33B2-A667-51FC8975BC50}"/>
          </ac:spMkLst>
        </pc:spChg>
      </pc:sldChg>
      <pc:sldChg chg="modSp mod">
        <pc:chgData name="Matson, Laura" userId="72420269-69ae-4428-af89-6e94b28e205e" providerId="ADAL" clId="{DDD9FA11-B15A-4728-817A-C2C060D51549}" dt="2026-01-28T17:30:08.277" v="147" actId="400"/>
        <pc:sldMkLst>
          <pc:docMk/>
          <pc:sldMk cId="1446878433" sldId="1073"/>
        </pc:sldMkLst>
        <pc:spChg chg="mod">
          <ac:chgData name="Matson, Laura" userId="72420269-69ae-4428-af89-6e94b28e205e" providerId="ADAL" clId="{DDD9FA11-B15A-4728-817A-C2C060D51549}" dt="2026-01-28T17:30:08.277" v="147" actId="400"/>
          <ac:spMkLst>
            <pc:docMk/>
            <pc:sldMk cId="1446878433" sldId="1073"/>
            <ac:spMk id="3" creationId="{CFCD56A2-45F0-8802-D3D7-30DECE5C16A7}"/>
          </ac:spMkLst>
        </pc:spChg>
      </pc:sldChg>
    </pc:docChg>
  </pc:docChgLst>
  <pc:docChgLst>
    <pc:chgData name="Bisila, Melissa" userId="S::melissa.bisila@metrotransit.org::425c9d4e-0141-48e4-a7c5-b8b763a847c6" providerId="AD" clId="Web-{18D33410-3CE2-5A4E-D506-65E3434DB78F}"/>
    <pc:docChg chg="delSld modSld">
      <pc:chgData name="Bisila, Melissa" userId="S::melissa.bisila@metrotransit.org::425c9d4e-0141-48e4-a7c5-b8b763a847c6" providerId="AD" clId="Web-{18D33410-3CE2-5A4E-D506-65E3434DB78F}" dt="2026-01-21T21:23:36.018" v="697"/>
      <pc:docMkLst>
        <pc:docMk/>
      </pc:docMkLst>
      <pc:sldChg chg="modSp">
        <pc:chgData name="Bisila, Melissa" userId="S::melissa.bisila@metrotransit.org::425c9d4e-0141-48e4-a7c5-b8b763a847c6" providerId="AD" clId="Web-{18D33410-3CE2-5A4E-D506-65E3434DB78F}" dt="2026-01-21T21:20:35.534" v="529" actId="20577"/>
        <pc:sldMkLst>
          <pc:docMk/>
          <pc:sldMk cId="2798851806" sldId="268"/>
        </pc:sldMkLst>
        <pc:spChg chg="mod">
          <ac:chgData name="Bisila, Melissa" userId="S::melissa.bisila@metrotransit.org::425c9d4e-0141-48e4-a7c5-b8b763a847c6" providerId="AD" clId="Web-{18D33410-3CE2-5A4E-D506-65E3434DB78F}" dt="2026-01-21T21:20:35.534" v="529" actId="20577"/>
          <ac:spMkLst>
            <pc:docMk/>
            <pc:sldMk cId="2798851806" sldId="268"/>
            <ac:spMk id="3" creationId="{00000000-0000-0000-0000-000000000000}"/>
          </ac:spMkLst>
        </pc:spChg>
      </pc:sldChg>
      <pc:sldChg chg="modSp">
        <pc:chgData name="Bisila, Melissa" userId="S::melissa.bisila@metrotransit.org::425c9d4e-0141-48e4-a7c5-b8b763a847c6" providerId="AD" clId="Web-{18D33410-3CE2-5A4E-D506-65E3434DB78F}" dt="2026-01-21T21:06:03.278" v="54" actId="1076"/>
        <pc:sldMkLst>
          <pc:docMk/>
          <pc:sldMk cId="3151331152" sldId="952"/>
        </pc:sldMkLst>
        <pc:spChg chg="mod">
          <ac:chgData name="Bisila, Melissa" userId="S::melissa.bisila@metrotransit.org::425c9d4e-0141-48e4-a7c5-b8b763a847c6" providerId="AD" clId="Web-{18D33410-3CE2-5A4E-D506-65E3434DB78F}" dt="2026-01-21T21:05:58.435" v="53" actId="14100"/>
          <ac:spMkLst>
            <pc:docMk/>
            <pc:sldMk cId="3151331152" sldId="952"/>
            <ac:spMk id="2" creationId="{52316AF3-2D63-7043-B862-239247E68B6E}"/>
          </ac:spMkLst>
        </pc:spChg>
        <pc:spChg chg="mod">
          <ac:chgData name="Bisila, Melissa" userId="S::melissa.bisila@metrotransit.org::425c9d4e-0141-48e4-a7c5-b8b763a847c6" providerId="AD" clId="Web-{18D33410-3CE2-5A4E-D506-65E3434DB78F}" dt="2026-01-21T21:06:03.278" v="54" actId="1076"/>
          <ac:spMkLst>
            <pc:docMk/>
            <pc:sldMk cId="3151331152" sldId="952"/>
            <ac:spMk id="3" creationId="{9832F616-EF4C-8844-8AE1-66EE0B8459D3}"/>
          </ac:spMkLst>
        </pc:spChg>
      </pc:sldChg>
      <pc:sldChg chg="modSp">
        <pc:chgData name="Bisila, Melissa" userId="S::melissa.bisila@metrotransit.org::425c9d4e-0141-48e4-a7c5-b8b763a847c6" providerId="AD" clId="Web-{18D33410-3CE2-5A4E-D506-65E3434DB78F}" dt="2026-01-21T21:10:53.150" v="154" actId="20577"/>
        <pc:sldMkLst>
          <pc:docMk/>
          <pc:sldMk cId="4229327763" sldId="977"/>
        </pc:sldMkLst>
        <pc:spChg chg="mod">
          <ac:chgData name="Bisila, Melissa" userId="S::melissa.bisila@metrotransit.org::425c9d4e-0141-48e4-a7c5-b8b763a847c6" providerId="AD" clId="Web-{18D33410-3CE2-5A4E-D506-65E3434DB78F}" dt="2026-01-21T21:10:53.150" v="154" actId="20577"/>
          <ac:spMkLst>
            <pc:docMk/>
            <pc:sldMk cId="4229327763" sldId="977"/>
            <ac:spMk id="6" creationId="{A5EABCFB-AC47-1EB6-5502-78022E9502AD}"/>
          </ac:spMkLst>
        </pc:spChg>
        <pc:picChg chg="mod">
          <ac:chgData name="Bisila, Melissa" userId="S::melissa.bisila@metrotransit.org::425c9d4e-0141-48e4-a7c5-b8b763a847c6" providerId="AD" clId="Web-{18D33410-3CE2-5A4E-D506-65E3434DB78F}" dt="2026-01-21T21:07:15.183" v="65"/>
          <ac:picMkLst>
            <pc:docMk/>
            <pc:sldMk cId="4229327763" sldId="977"/>
            <ac:picMk id="8" creationId="{ABFB5433-4F42-6955-C14B-185D9E62D8A1}"/>
          </ac:picMkLst>
        </pc:picChg>
        <pc:picChg chg="mod">
          <ac:chgData name="Bisila, Melissa" userId="S::melissa.bisila@metrotransit.org::425c9d4e-0141-48e4-a7c5-b8b763a847c6" providerId="AD" clId="Web-{18D33410-3CE2-5A4E-D506-65E3434DB78F}" dt="2026-01-21T21:09:06.026" v="77"/>
          <ac:picMkLst>
            <pc:docMk/>
            <pc:sldMk cId="4229327763" sldId="977"/>
            <ac:picMk id="9" creationId="{1777CE8C-D2E8-5712-CC87-51770FE7A8EB}"/>
          </ac:picMkLst>
        </pc:picChg>
      </pc:sldChg>
      <pc:sldChg chg="modSp modNotes">
        <pc:chgData name="Bisila, Melissa" userId="S::melissa.bisila@metrotransit.org::425c9d4e-0141-48e4-a7c5-b8b763a847c6" providerId="AD" clId="Web-{18D33410-3CE2-5A4E-D506-65E3434DB78F}" dt="2026-01-21T21:23:36.018" v="697"/>
        <pc:sldMkLst>
          <pc:docMk/>
          <pc:sldMk cId="2326528207" sldId="1070"/>
        </pc:sldMkLst>
        <pc:spChg chg="mod">
          <ac:chgData name="Bisila, Melissa" userId="S::melissa.bisila@metrotransit.org::425c9d4e-0141-48e4-a7c5-b8b763a847c6" providerId="AD" clId="Web-{18D33410-3CE2-5A4E-D506-65E3434DB78F}" dt="2026-01-21T21:12:22.368" v="182" actId="20577"/>
          <ac:spMkLst>
            <pc:docMk/>
            <pc:sldMk cId="2326528207" sldId="1070"/>
            <ac:spMk id="2" creationId="{B7556468-33BA-1B5B-07F2-412E25AC1D50}"/>
          </ac:spMkLst>
        </pc:spChg>
        <pc:spChg chg="mod">
          <ac:chgData name="Bisila, Melissa" userId="S::melissa.bisila@metrotransit.org::425c9d4e-0141-48e4-a7c5-b8b763a847c6" providerId="AD" clId="Web-{18D33410-3CE2-5A4E-D506-65E3434DB78F}" dt="2026-01-21T21:16:20.707" v="442" actId="20577"/>
          <ac:spMkLst>
            <pc:docMk/>
            <pc:sldMk cId="2326528207" sldId="1070"/>
            <ac:spMk id="3" creationId="{3710A700-8303-33B2-A667-51FC8975BC50}"/>
          </ac:spMkLst>
        </pc:spChg>
      </pc:sldChg>
      <pc:sldChg chg="modSp">
        <pc:chgData name="Bisila, Melissa" userId="S::melissa.bisila@metrotransit.org::425c9d4e-0141-48e4-a7c5-b8b763a847c6" providerId="AD" clId="Web-{18D33410-3CE2-5A4E-D506-65E3434DB78F}" dt="2026-01-21T21:19:51.144" v="496" actId="20577"/>
        <pc:sldMkLst>
          <pc:docMk/>
          <pc:sldMk cId="1446878433" sldId="1073"/>
        </pc:sldMkLst>
        <pc:spChg chg="mod">
          <ac:chgData name="Bisila, Melissa" userId="S::melissa.bisila@metrotransit.org::425c9d4e-0141-48e4-a7c5-b8b763a847c6" providerId="AD" clId="Web-{18D33410-3CE2-5A4E-D506-65E3434DB78F}" dt="2026-01-21T21:17:07.301" v="452" actId="20577"/>
          <ac:spMkLst>
            <pc:docMk/>
            <pc:sldMk cId="1446878433" sldId="1073"/>
            <ac:spMk id="2" creationId="{A646ED1D-5475-F5F8-E7DE-6348BE23405E}"/>
          </ac:spMkLst>
        </pc:spChg>
        <pc:spChg chg="mod">
          <ac:chgData name="Bisila, Melissa" userId="S::melissa.bisila@metrotransit.org::425c9d4e-0141-48e4-a7c5-b8b763a847c6" providerId="AD" clId="Web-{18D33410-3CE2-5A4E-D506-65E3434DB78F}" dt="2026-01-21T21:19:51.144" v="496" actId="20577"/>
          <ac:spMkLst>
            <pc:docMk/>
            <pc:sldMk cId="1446878433" sldId="1073"/>
            <ac:spMk id="3" creationId="{CFCD56A2-45F0-8802-D3D7-30DECE5C16A7}"/>
          </ac:spMkLst>
        </pc:spChg>
      </pc:sldChg>
    </pc:docChg>
  </pc:docChgLst>
  <pc:docChgLst>
    <pc:chgData name="Bakken, Nathan" userId="S::nathan.bakken@metrotransit.org::910761b4-d3dd-41a5-8446-feac3a8d7042" providerId="AD" clId="Web-{D6A901E6-CB59-4186-96ED-60860EDE8866}"/>
    <pc:docChg chg="mod">
      <pc:chgData name="Bakken, Nathan" userId="S::nathan.bakken@metrotransit.org::910761b4-d3dd-41a5-8446-feac3a8d7042" providerId="AD" clId="Web-{D6A901E6-CB59-4186-96ED-60860EDE8866}" dt="2026-01-29T22:04:50.881" v="0"/>
      <pc:docMkLst>
        <pc:docMk/>
      </pc:docMkLst>
    </pc:docChg>
  </pc:docChgLst>
  <pc:docChgLst>
    <pc:chgData name="Bakken, Nathan" userId="S::nathan.bakken@metrotransit.org::910761b4-d3dd-41a5-8446-feac3a8d7042" providerId="AD" clId="Web-{D25C6ED5-08FD-4618-A050-E8818D07F0B6}"/>
    <pc:docChg chg="modSld">
      <pc:chgData name="Bakken, Nathan" userId="S::nathan.bakken@metrotransit.org::910761b4-d3dd-41a5-8446-feac3a8d7042" providerId="AD" clId="Web-{D25C6ED5-08FD-4618-A050-E8818D07F0B6}" dt="2026-01-30T15:21:26.245" v="300" actId="20577"/>
      <pc:docMkLst>
        <pc:docMk/>
      </pc:docMkLst>
      <pc:sldChg chg="modSp modCm">
        <pc:chgData name="Bakken, Nathan" userId="S::nathan.bakken@metrotransit.org::910761b4-d3dd-41a5-8446-feac3a8d7042" providerId="AD" clId="Web-{D25C6ED5-08FD-4618-A050-E8818D07F0B6}" dt="2026-01-30T15:12:42.663" v="261" actId="20577"/>
        <pc:sldMkLst>
          <pc:docMk/>
          <pc:sldMk cId="4229327763" sldId="977"/>
        </pc:sldMkLst>
        <pc:spChg chg="mod">
          <ac:chgData name="Bakken, Nathan" userId="S::nathan.bakken@metrotransit.org::910761b4-d3dd-41a5-8446-feac3a8d7042" providerId="AD" clId="Web-{D25C6ED5-08FD-4618-A050-E8818D07F0B6}" dt="2026-01-30T15:12:42.663" v="261" actId="20577"/>
          <ac:spMkLst>
            <pc:docMk/>
            <pc:sldMk cId="4229327763" sldId="977"/>
            <ac:spMk id="6" creationId="{A5EABCFB-AC47-1EB6-5502-78022E9502A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akken, Nathan" userId="S::nathan.bakken@metrotransit.org::910761b4-d3dd-41a5-8446-feac3a8d7042" providerId="AD" clId="Web-{D25C6ED5-08FD-4618-A050-E8818D07F0B6}" dt="2026-01-30T15:05:06.628" v="72" actId="20577"/>
              <pc2:cmMkLst xmlns:pc2="http://schemas.microsoft.com/office/powerpoint/2019/9/main/command">
                <pc:docMk/>
                <pc:sldMk cId="4229327763" sldId="977"/>
                <pc2:cmMk id="{38D2BE2C-E786-4CEF-B7C5-1A482B5083B1}"/>
              </pc2:cmMkLst>
            </pc226:cmChg>
          </p:ext>
        </pc:extLst>
      </pc:sldChg>
      <pc:sldChg chg="addSp delSp modSp">
        <pc:chgData name="Bakken, Nathan" userId="S::nathan.bakken@metrotransit.org::910761b4-d3dd-41a5-8446-feac3a8d7042" providerId="AD" clId="Web-{D25C6ED5-08FD-4618-A050-E8818D07F0B6}" dt="2026-01-30T15:13:03.835" v="262" actId="20577"/>
        <pc:sldMkLst>
          <pc:docMk/>
          <pc:sldMk cId="3534975851" sldId="1018"/>
        </pc:sldMkLst>
        <pc:spChg chg="add del mod">
          <ac:chgData name="Bakken, Nathan" userId="S::nathan.bakken@metrotransit.org::910761b4-d3dd-41a5-8446-feac3a8d7042" providerId="AD" clId="Web-{D25C6ED5-08FD-4618-A050-E8818D07F0B6}" dt="2026-01-30T15:06:30.206" v="79"/>
          <ac:spMkLst>
            <pc:docMk/>
            <pc:sldMk cId="3534975851" sldId="1018"/>
            <ac:spMk id="70" creationId="{31B55666-840A-E93E-F957-4D3C4417D260}"/>
          </ac:spMkLst>
        </pc:spChg>
        <pc:spChg chg="add mod">
          <ac:chgData name="Bakken, Nathan" userId="S::nathan.bakken@metrotransit.org::910761b4-d3dd-41a5-8446-feac3a8d7042" providerId="AD" clId="Web-{D25C6ED5-08FD-4618-A050-E8818D07F0B6}" dt="2026-01-30T15:13:03.835" v="262" actId="20577"/>
          <ac:spMkLst>
            <pc:docMk/>
            <pc:sldMk cId="3534975851" sldId="1018"/>
            <ac:spMk id="71" creationId="{C68185B3-5B4F-6D24-EEC3-B9DE48909230}"/>
          </ac:spMkLst>
        </pc:spChg>
        <pc:spChg chg="add del mod">
          <ac:chgData name="Bakken, Nathan" userId="S::nathan.bakken@metrotransit.org::910761b4-d3dd-41a5-8446-feac3a8d7042" providerId="AD" clId="Web-{D25C6ED5-08FD-4618-A050-E8818D07F0B6}" dt="2026-01-30T15:08:26.129" v="192"/>
          <ac:spMkLst>
            <pc:docMk/>
            <pc:sldMk cId="3534975851" sldId="1018"/>
            <ac:spMk id="73" creationId="{0078F2C9-64F0-0144-5C96-924DBFCBE46A}"/>
          </ac:spMkLst>
        </pc:spChg>
        <pc:graphicFrameChg chg="del mod">
          <ac:chgData name="Bakken, Nathan" userId="S::nathan.bakken@metrotransit.org::910761b4-d3dd-41a5-8446-feac3a8d7042" providerId="AD" clId="Web-{D25C6ED5-08FD-4618-A050-E8818D07F0B6}" dt="2026-01-30T15:08:16.597" v="191"/>
          <ac:graphicFrameMkLst>
            <pc:docMk/>
            <pc:sldMk cId="3534975851" sldId="1018"/>
            <ac:graphicFrameMk id="6" creationId="{F71AB850-A19C-D6BF-45F8-1F11EF2FA6E2}"/>
          </ac:graphicFrameMkLst>
        </pc:graphicFrameChg>
      </pc:sldChg>
      <pc:sldChg chg="modSp modCm">
        <pc:chgData name="Bakken, Nathan" userId="S::nathan.bakken@metrotransit.org::910761b4-d3dd-41a5-8446-feac3a8d7042" providerId="AD" clId="Web-{D25C6ED5-08FD-4618-A050-E8818D07F0B6}" dt="2026-01-30T15:11:32.708" v="251" actId="20577"/>
        <pc:sldMkLst>
          <pc:docMk/>
          <pc:sldMk cId="3496640842" sldId="1067"/>
        </pc:sldMkLst>
        <pc:spChg chg="mod">
          <ac:chgData name="Bakken, Nathan" userId="S::nathan.bakken@metrotransit.org::910761b4-d3dd-41a5-8446-feac3a8d7042" providerId="AD" clId="Web-{D25C6ED5-08FD-4618-A050-E8818D07F0B6}" dt="2026-01-30T15:11:32.708" v="251" actId="20577"/>
          <ac:spMkLst>
            <pc:docMk/>
            <pc:sldMk cId="3496640842" sldId="1067"/>
            <ac:spMk id="3" creationId="{6234F1A0-324A-DED4-5E1C-4E49976114F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akken, Nathan" userId="S::nathan.bakken@metrotransit.org::910761b4-d3dd-41a5-8446-feac3a8d7042" providerId="AD" clId="Web-{D25C6ED5-08FD-4618-A050-E8818D07F0B6}" dt="2026-01-30T15:09:28.738" v="209" actId="20577"/>
              <pc2:cmMkLst xmlns:pc2="http://schemas.microsoft.com/office/powerpoint/2019/9/main/command">
                <pc:docMk/>
                <pc:sldMk cId="3496640842" sldId="1067"/>
                <pc2:cmMk id="{1DF6B04C-0FC7-4ED3-A6AA-7D61B161257E}"/>
              </pc2:cmMkLst>
            </pc226:cmChg>
          </p:ext>
        </pc:extLst>
      </pc:sldChg>
      <pc:sldChg chg="modSp">
        <pc:chgData name="Bakken, Nathan" userId="S::nathan.bakken@metrotransit.org::910761b4-d3dd-41a5-8446-feac3a8d7042" providerId="AD" clId="Web-{D25C6ED5-08FD-4618-A050-E8818D07F0B6}" dt="2026-01-30T15:12:08.396" v="258" actId="20577"/>
        <pc:sldMkLst>
          <pc:docMk/>
          <pc:sldMk cId="2326528207" sldId="1070"/>
        </pc:sldMkLst>
        <pc:spChg chg="mod">
          <ac:chgData name="Bakken, Nathan" userId="S::nathan.bakken@metrotransit.org::910761b4-d3dd-41a5-8446-feac3a8d7042" providerId="AD" clId="Web-{D25C6ED5-08FD-4618-A050-E8818D07F0B6}" dt="2026-01-30T15:12:08.396" v="258" actId="20577"/>
          <ac:spMkLst>
            <pc:docMk/>
            <pc:sldMk cId="2326528207" sldId="1070"/>
            <ac:spMk id="3" creationId="{3710A700-8303-33B2-A667-51FC8975BC50}"/>
          </ac:spMkLst>
        </pc:spChg>
      </pc:sldChg>
      <pc:sldChg chg="modSp modCm">
        <pc:chgData name="Bakken, Nathan" userId="S::nathan.bakken@metrotransit.org::910761b4-d3dd-41a5-8446-feac3a8d7042" providerId="AD" clId="Web-{D25C6ED5-08FD-4618-A050-E8818D07F0B6}" dt="2026-01-30T15:21:26.245" v="300" actId="20577"/>
        <pc:sldMkLst>
          <pc:docMk/>
          <pc:sldMk cId="1446878433" sldId="1073"/>
        </pc:sldMkLst>
        <pc:spChg chg="mod">
          <ac:chgData name="Bakken, Nathan" userId="S::nathan.bakken@metrotransit.org::910761b4-d3dd-41a5-8446-feac3a8d7042" providerId="AD" clId="Web-{D25C6ED5-08FD-4618-A050-E8818D07F0B6}" dt="2026-01-30T15:21:26.245" v="300" actId="20577"/>
          <ac:spMkLst>
            <pc:docMk/>
            <pc:sldMk cId="1446878433" sldId="1073"/>
            <ac:spMk id="3" creationId="{CFCD56A2-45F0-8802-D3D7-30DECE5C16A7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akken, Nathan" userId="S::nathan.bakken@metrotransit.org::910761b4-d3dd-41a5-8446-feac3a8d7042" providerId="AD" clId="Web-{D25C6ED5-08FD-4618-A050-E8818D07F0B6}" dt="2026-01-30T15:20:53.729" v="299" actId="20577"/>
              <pc2:cmMkLst xmlns:pc2="http://schemas.microsoft.com/office/powerpoint/2019/9/main/command">
                <pc:docMk/>
                <pc:sldMk cId="1446878433" sldId="1073"/>
                <pc2:cmMk id="{E3D58002-BE8A-4C21-A815-56441A7A0785}"/>
              </pc2:cmMkLst>
            </pc226:cmChg>
            <pc226:cmChg xmlns:pc226="http://schemas.microsoft.com/office/powerpoint/2022/06/main/command" chg="mod">
              <pc226:chgData name="Bakken, Nathan" userId="S::nathan.bakken@metrotransit.org::910761b4-d3dd-41a5-8446-feac3a8d7042" providerId="AD" clId="Web-{D25C6ED5-08FD-4618-A050-E8818D07F0B6}" dt="2026-01-30T15:20:52.182" v="297" actId="20577"/>
              <pc2:cmMkLst xmlns:pc2="http://schemas.microsoft.com/office/powerpoint/2019/9/main/command">
                <pc:docMk/>
                <pc:sldMk cId="1446878433" sldId="1073"/>
                <pc2:cmMk id="{377CF5A0-9A29-4703-9FC2-99040130D98A}"/>
              </pc2:cmMkLst>
            </pc226:cmChg>
          </p:ext>
        </pc:extLst>
      </pc:sldChg>
    </pc:docChg>
  </pc:docChgLst>
  <pc:docChgLst>
    <pc:chgData name="Bisila, Melissa" userId="S::melissa.bisila@metrotransit.org::425c9d4e-0141-48e4-a7c5-b8b763a847c6" providerId="AD" clId="Web-{B88BFB17-CC94-29FA-047E-502B337AE6D2}"/>
    <pc:docChg chg="modSld">
      <pc:chgData name="Bisila, Melissa" userId="S::melissa.bisila@metrotransit.org::425c9d4e-0141-48e4-a7c5-b8b763a847c6" providerId="AD" clId="Web-{B88BFB17-CC94-29FA-047E-502B337AE6D2}" dt="2026-01-28T18:57:49.653" v="39" actId="20577"/>
      <pc:docMkLst>
        <pc:docMk/>
      </pc:docMkLst>
      <pc:sldChg chg="modSp modCm">
        <pc:chgData name="Bisila, Melissa" userId="S::melissa.bisila@metrotransit.org::425c9d4e-0141-48e4-a7c5-b8b763a847c6" providerId="AD" clId="Web-{B88BFB17-CC94-29FA-047E-502B337AE6D2}" dt="2026-01-28T18:57:22.872" v="20" actId="20577"/>
        <pc:sldMkLst>
          <pc:docMk/>
          <pc:sldMk cId="3151331152" sldId="952"/>
        </pc:sldMkLst>
        <pc:spChg chg="mod">
          <ac:chgData name="Bisila, Melissa" userId="S::melissa.bisila@metrotransit.org::425c9d4e-0141-48e4-a7c5-b8b763a847c6" providerId="AD" clId="Web-{B88BFB17-CC94-29FA-047E-502B337AE6D2}" dt="2026-01-28T18:57:22.872" v="20" actId="20577"/>
          <ac:spMkLst>
            <pc:docMk/>
            <pc:sldMk cId="3151331152" sldId="952"/>
            <ac:spMk id="3" creationId="{9832F616-EF4C-8844-8AE1-66EE0B8459D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isila, Melissa" userId="S::melissa.bisila@metrotransit.org::425c9d4e-0141-48e4-a7c5-b8b763a847c6" providerId="AD" clId="Web-{B88BFB17-CC94-29FA-047E-502B337AE6D2}" dt="2026-01-28T18:57:22.872" v="19" actId="20577"/>
              <pc2:cmMkLst xmlns:pc2="http://schemas.microsoft.com/office/powerpoint/2019/9/main/command">
                <pc:docMk/>
                <pc:sldMk cId="3151331152" sldId="952"/>
                <pc2:cmMk id="{ABAC6940-DC65-47A5-874C-72F0F7038F27}"/>
              </pc2:cmMkLst>
            </pc226:cmChg>
          </p:ext>
        </pc:extLst>
      </pc:sldChg>
      <pc:sldChg chg="modSp modCm">
        <pc:chgData name="Bisila, Melissa" userId="S::melissa.bisila@metrotransit.org::425c9d4e-0141-48e4-a7c5-b8b763a847c6" providerId="AD" clId="Web-{B88BFB17-CC94-29FA-047E-502B337AE6D2}" dt="2026-01-28T18:57:49.653" v="39" actId="20577"/>
        <pc:sldMkLst>
          <pc:docMk/>
          <pc:sldMk cId="4229327763" sldId="977"/>
        </pc:sldMkLst>
        <pc:spChg chg="mod">
          <ac:chgData name="Bisila, Melissa" userId="S::melissa.bisila@metrotransit.org::425c9d4e-0141-48e4-a7c5-b8b763a847c6" providerId="AD" clId="Web-{B88BFB17-CC94-29FA-047E-502B337AE6D2}" dt="2026-01-28T18:57:49.653" v="39" actId="20577"/>
          <ac:spMkLst>
            <pc:docMk/>
            <pc:sldMk cId="4229327763" sldId="977"/>
            <ac:spMk id="5" creationId="{9B7CD61E-7749-724C-C16D-967B6FDD0C3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Bisila, Melissa" userId="S::melissa.bisila@metrotransit.org::425c9d4e-0141-48e4-a7c5-b8b763a847c6" providerId="AD" clId="Web-{B88BFB17-CC94-29FA-047E-502B337AE6D2}" dt="2026-01-28T18:57:49.653" v="39" actId="20577"/>
              <pc2:cmMkLst xmlns:pc2="http://schemas.microsoft.com/office/powerpoint/2019/9/main/command">
                <pc:docMk/>
                <pc:sldMk cId="4229327763" sldId="977"/>
                <pc2:cmMk id="{E2C53F4D-2C54-4A37-8482-083E525DC520}"/>
              </pc2:cmMkLst>
            </pc226:cmChg>
          </p:ext>
        </pc:extLst>
      </pc:sldChg>
    </pc:docChg>
  </pc:docChgLst>
</pc:chgInfo>
</file>

<file path=ppt/comments/modernComment_3B8_BBD57F5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BAC6940-DC65-47A5-874C-72F0F7038F27}" authorId="{54346587-1571-C024-335E-71DC357B88D8}" status="resolved" created="2026-01-28T17:23:53.679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151331152" sldId="952"/>
      <ac:spMk id="3" creationId="{9832F616-EF4C-8844-8AE1-66EE0B8459D3}"/>
      <ac:txMk cp="17" len="19">
        <ac:context len="37" hash="4128370437"/>
      </ac:txMk>
    </ac:txMkLst>
    <p188:pos x="5149215" y="719569"/>
    <p188:txBody>
      <a:bodyPr/>
      <a:lstStyle/>
      <a:p>
        <a:r>
          <a:rPr lang="en-US"/>
          <a:t>Update to PIS and ensure agenda reflects this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1-29T22:04:50.881" authorId="{4F0954E2-D582-BD39-9168-1E2D50EFEBF3}"/>
          </p223:rxn>
        </p223:reactions>
      </p:ext>
    </p188:extLst>
  </p188:cm>
</p188:cmLst>
</file>

<file path=ppt/comments/modernComment_3D1_FC166B9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2C53F4D-2C54-4A37-8482-083E525DC520}" authorId="{54346587-1571-C024-335E-71DC357B88D8}" status="resolved" created="2026-01-28T17:24:29.180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229327763" sldId="977"/>
      <ac:spMk id="5" creationId="{9B7CD61E-7749-724C-C16D-967B6FDD0C33}"/>
      <ac:txMk cp="18" len="1">
        <ac:context len="22" hash="1141767631"/>
      </ac:txMk>
    </ac:txMkLst>
    <p188:pos x="7181850" y="904875"/>
    <p188:txBody>
      <a:bodyPr/>
      <a:lstStyle/>
      <a:p>
        <a:r>
          <a:rPr lang="en-US"/>
          <a:t>PIS</a:t>
        </a:r>
      </a:p>
    </p188:txBody>
  </p188:cm>
  <p188:cm id="{38D2BE2C-E786-4CEF-B7C5-1A482B5083B1}" authorId="{54346587-1571-C024-335E-71DC357B88D8}" status="resolved" created="2026-01-28T17:25:58.649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4229327763" sldId="977"/>
      <ac:spMk id="6" creationId="{A5EABCFB-AC47-1EB6-5502-78022E9502AD}"/>
      <ac:txMk cp="152">
        <ac:context len="155" hash="3647958271"/>
      </ac:txMk>
    </ac:txMkLst>
    <p188:pos x="4699635" y="1630680"/>
    <p188:txBody>
      <a:bodyPr/>
      <a:lstStyle/>
      <a:p>
        <a:r>
          <a:rPr lang="en-US"/>
          <a:t>Suggest simplifying this to “Other transit agencies have implemented onboard signs that provide useful wayfinding information” or something to the point. </a:t>
        </a:r>
      </a:p>
    </p188:txBody>
  </p188:cm>
</p188:cmLst>
</file>

<file path=ppt/comments/modernComment_3FA_D2B3736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A573BD1-9877-445F-AA44-5DC35A998622}" authorId="{54346587-1571-C024-335E-71DC357B88D8}" status="resolved" created="2026-01-28T17:26:48.982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534975851" sldId="1018"/>
      <ac:graphicFrameMk id="6" creationId="{F71AB850-A19C-D6BF-45F8-1F11EF2FA6E2}"/>
    </ac:deMkLst>
    <p188:txBody>
      <a:bodyPr/>
      <a:lstStyle/>
      <a:p>
        <a:r>
          <a:rPr lang="en-US"/>
          <a:t>Is this format accessible? I thought guidance was to avoid smart art and separate text boxes? </a:t>
        </a:r>
      </a:p>
    </p188:txBody>
  </p188:cm>
</p188:cmLst>
</file>

<file path=ppt/comments/modernComment_42B_D06A814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DF6B04C-0FC7-4ED3-A6AA-7D61B161257E}" authorId="{54346587-1571-C024-335E-71DC357B88D8}" status="resolved" created="2026-01-28T17:27:33.047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496640842" sldId="1067"/>
      <ac:spMk id="3" creationId="{6234F1A0-324A-DED4-5E1C-4E49976114F0}"/>
      <ac:txMk cp="148">
        <ac:context len="149" hash="1580336911"/>
      </ac:txMk>
    </ac:txMkLst>
    <p188:pos x="8286750" y="1371600"/>
    <p188:txBody>
      <a:bodyPr/>
      <a:lstStyle/>
      <a:p>
        <a:r>
          <a:rPr lang="en-US"/>
          <a:t>I think this timeline is too ambitious, given the inevitable delays with procurement and other logistics. </a:t>
        </a:r>
      </a:p>
    </p188:txBody>
  </p188:cm>
</p188:cmLst>
</file>

<file path=ppt/comments/modernComment_431_563D9CE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3D58002-BE8A-4C21-A815-56441A7A0785}" authorId="{54346587-1571-C024-335E-71DC357B88D8}" status="resolved" created="2026-01-28T17:30:58.049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446878433" sldId="1073"/>
      <ac:spMk id="3" creationId="{CFCD56A2-45F0-8802-D3D7-30DECE5C16A7}"/>
      <ac:txMk cp="25" len="3">
        <ac:context len="56" hash="49331567"/>
      </ac:txMk>
    </ac:txMkLst>
    <p188:pos x="9705975" y="733425"/>
    <p188:txBody>
      <a:bodyPr/>
      <a:lstStyle/>
      <a:p>
        <a:r>
          <a:rPr lang="en-US"/>
          <a:t>Is this saying you’re going to ask them to provide feedback during the pilot? 
If so, can that be more explicit: 
Provide feedback during pilot </a:t>
        </a:r>
      </a:p>
    </p188:txBody>
  </p188:cm>
  <p188:cm id="{377CF5A0-9A29-4703-9FC2-99040130D98A}" authorId="{54346587-1571-C024-335E-71DC357B88D8}" status="resolved" created="2026-01-28T17:31:08.333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446878433" sldId="1073"/>
      <ac:spMk id="3" creationId="{CFCD56A2-45F0-8802-D3D7-30DECE5C16A7}"/>
      <ac:txMk cp="56">
        <ac:context len="57" hash="1627941724"/>
      </ac:txMk>
    </ac:txMkLst>
    <p188:pos x="3076575" y="1371600"/>
    <p188:replyLst>
      <p188:reply id="{1346A132-5289-4B67-AB5D-B473505597FC}" authorId="{4F0954E2-D582-BD39-9168-1E2D50EFEBF3}" created="2026-01-30T15:18:14.619">
        <p188:txBody>
          <a:bodyPr/>
          <a:lstStyle/>
          <a:p>
            <a:r>
              <a:rPr lang="en-US"/>
              <a:t>We clarified this a bit more to say to "Provide advisory input" and just to show general support for the project.</a:t>
            </a:r>
          </a:p>
        </p188:txBody>
      </p188:reply>
      <p188:reply id="{E93BC3BF-6F10-430E-B115-D400A174833C}" authorId="{4F0954E2-D582-BD39-9168-1E2D50EFEBF3}" created="2026-01-30T15:21:18.667">
        <p188:txBody>
          <a:bodyPr/>
          <a:lstStyle/>
          <a:p>
            <a:r>
              <a:rPr lang="en-US"/>
              <a:t>Never mind, we decided to remove it.</a:t>
            </a:r>
          </a:p>
        </p188:txBody>
      </p188:reply>
    </p188:replyLst>
    <p188:txBody>
      <a:bodyPr/>
      <a:lstStyle/>
      <a:p>
        <a:r>
          <a:rPr lang="en-US"/>
          <a:t>What does this mean? 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A04DE5-F1A9-4D45-BF54-BEFDBA739CA2}" type="datetimeFigureOut">
              <a:rPr lang="en-US" smtClean="0">
                <a:latin typeface="Calibri" panose="020F0502020204030204" pitchFamily="34" charset="0"/>
              </a:rPr>
              <a:t>1/30/2026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3886E1E-70B3-41D2-AD41-BEE4979EC759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50CD39D-89B0-4C68-805A-35C75A7C20C8}" type="datetimeFigureOut">
              <a:rPr lang="en-US" smtClean="0"/>
              <a:pPr/>
              <a:t>1/30/2026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edf.org/ADAtg/stop.shtml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80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TIS engaging vendor </a:t>
            </a:r>
            <a:endParaRPr lang="en-US" sz="1800">
              <a:effectLst/>
              <a:latin typeface="Tenorite" panose="000005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164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Guidelines - </a:t>
            </a:r>
            <a:r>
              <a:rPr lang="en-US">
                <a:hlinkClick r:id="rId3"/>
              </a:rPr>
              <a:t>Topic Guide on Stop Announcements and Route Identification</a:t>
            </a:r>
            <a:endParaRPr lang="en-US"/>
          </a:p>
          <a:p>
            <a:endParaRPr lang="en-US"/>
          </a:p>
          <a:p>
            <a:pPr lvl="0"/>
            <a:r>
              <a:rPr lang="en-US"/>
              <a:t>Proactive response – Logging, Monitoring Alerting and Reporting</a:t>
            </a:r>
          </a:p>
          <a:p>
            <a:pPr lvl="0"/>
            <a:endParaRPr lang="en-US"/>
          </a:p>
          <a:p>
            <a:pPr lvl="0"/>
            <a:r>
              <a:rPr lang="en-US"/>
              <a:t>Reduce manual labor – Leverage existing data connections (RTS APIS) and text to speech technology</a:t>
            </a:r>
          </a:p>
          <a:p>
            <a:pPr lvl="0"/>
            <a:endParaRPr lang="en-US"/>
          </a:p>
          <a:p>
            <a:pPr lvl="0"/>
            <a:r>
              <a:rPr lang="en-US"/>
              <a:t>Reduce system complexity – Leverage existing network connections instead of </a:t>
            </a:r>
            <a:r>
              <a:rPr lang="en-US" err="1"/>
              <a:t>iNet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362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973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Make sure to describe our method of engagement for rider research.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>
                <a:latin typeface="Calibri"/>
                <a:ea typeface="Calibri"/>
                <a:cs typeface="Calibri"/>
              </a:rPr>
              <a:t>Survey on Transit App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>
                <a:latin typeface="Calibri"/>
                <a:ea typeface="Calibri"/>
                <a:cs typeface="Calibri"/>
              </a:rPr>
              <a:t>Survey conducted onboard buses and LRT routes to ask riders about their information needs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>
                <a:latin typeface="Calibri"/>
                <a:ea typeface="Calibri"/>
                <a:cs typeface="Calibri"/>
              </a:rPr>
              <a:t>179 responses good variety of ages and demographics included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>
                <a:latin typeface="Calibri"/>
                <a:ea typeface="Calibri"/>
                <a:cs typeface="Calibri"/>
              </a:rPr>
              <a:t>We did not specifically target disability community but their feedback would be included as route coverage was fairly comprehensive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402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+mn-lt"/>
              </a:rPr>
              <a:t>Make sure and share with Ben once we are done with this.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008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">
            <a:extLst>
              <a:ext uri="{FF2B5EF4-FFF2-40B4-BE49-F238E27FC236}">
                <a16:creationId xmlns:a16="http://schemas.microsoft.com/office/drawing/2014/main" id="{37728AE7-9781-4746-8415-01CB58B45CD4}"/>
              </a:ext>
            </a:extLst>
          </p:cNvPr>
          <p:cNvSpPr/>
          <p:nvPr userDrawn="1"/>
        </p:nvSpPr>
        <p:spPr bwMode="white">
          <a:xfrm>
            <a:off x="0" y="4461628"/>
            <a:ext cx="12192000" cy="239637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475"/>
            <a:ext cx="8128535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1000"/>
              </a:spcAft>
              <a:buNone/>
              <a:defRPr sz="2400"/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r>
              <a:rPr lang="en-US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/>
              <a:t>metrotransit.org/websiteurl</a:t>
            </a:r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1081"/>
            <a:ext cx="8656921" cy="1087394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the slideshow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3986FC4-3351-3744-8D76-CA74FEF5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10" name="Graphic 8" descr="Metro Transit logo">
            <a:extLst>
              <a:ext uri="{FF2B5EF4-FFF2-40B4-BE49-F238E27FC236}">
                <a16:creationId xmlns:a16="http://schemas.microsoft.com/office/drawing/2014/main" id="{97C347D8-A79A-D345-A819-2628E71251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6914" y="1920240"/>
            <a:ext cx="3958172" cy="64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7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3-Up Vertic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0F8FA5FC-D685-C64E-B40A-4758AD45EF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697855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521AF865-361D-764F-BA54-5A0911F3CD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1473242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978E753A-5F42-264E-A613-CFAA02D9E9F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4936052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5FACAE1C-4252-E842-8055-39E3D382E6A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4712235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id="{221809E5-D3B4-D643-86E4-6D7852AF191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8174249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4D30C85B-0614-EE4D-88C0-2BAB3489D2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7949636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551958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Horizont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C5D7257E-758E-2642-BC37-5B6AE8B238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45556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0C44A9D-D26F-3444-AB9D-C423C1FA83F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black">
          <a:xfrm>
            <a:off x="2876550" y="1945557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54382E37-ED85-C54C-AAE7-294821F8167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06331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18C461A5-73BF-AF41-8BDE-6FC0A9E71D4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D9E03392-82AA-6D45-8BAF-8CE04019D79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199805" y="1945556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3E9167A5-D825-8C4C-BEC6-244E49142B4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black">
          <a:xfrm>
            <a:off x="8270023" y="1945557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63F0704B-5B6C-8A41-85CD-320B102ED3D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6199805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106A665-84FF-1644-804C-8165ECD207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0050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2-Up Horizont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E98688E0-A6AA-F840-AD39-A498D82A57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AAF1E6F-478E-5743-84DF-D2F72D437B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black">
          <a:xfrm>
            <a:off x="2876550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7DEDB8E4-D44D-E840-A3D4-04DA1AE5D15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199805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FCCDD6D1-5175-7343-8133-78D8BCEC16A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black">
          <a:xfrm>
            <a:off x="8270023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8470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Blue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black">
          <a:xfrm>
            <a:off x="-1" y="5638800"/>
            <a:ext cx="12192000" cy="1219200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5638801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563879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Yellow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Light Gray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rgbClr val="E8E8E8">
              <a:alpha val="87843"/>
            </a:srgbClr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03797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2598820"/>
            <a:ext cx="11658600" cy="785825"/>
          </a:xfrm>
          <a:noFill/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Add “thank you” here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0"/>
            <a:r>
              <a:rPr lang="en-US" err="1"/>
              <a:t>firstname.lastname@metrotransit.org</a:t>
            </a:r>
            <a:endParaRPr lang="en-US"/>
          </a:p>
          <a:p>
            <a:pPr lvl="0"/>
            <a:r>
              <a:rPr lang="en-US"/>
              <a:t>555-555-5555</a:t>
            </a:r>
          </a:p>
        </p:txBody>
      </p:sp>
      <p:sp>
        <p:nvSpPr>
          <p:cNvPr id="6" name="Rectangle 6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021451-1323-8343-A27E-BAF75715C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532"/>
            <a:ext cx="12192000" cy="139773"/>
          </a:xfrm>
          <a:prstGeom prst="rect">
            <a:avLst/>
          </a:prstGeom>
        </p:spPr>
      </p:pic>
      <p:pic>
        <p:nvPicPr>
          <p:cNvPr id="11" name="Graphic 8" descr="Metro Transit logo">
            <a:extLst>
              <a:ext uri="{FF2B5EF4-FFF2-40B4-BE49-F238E27FC236}">
                <a16:creationId xmlns:a16="http://schemas.microsoft.com/office/drawing/2014/main" id="{F31C6FF3-96EF-8C4A-B580-35412B48E3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1597" y="677153"/>
            <a:ext cx="2404872" cy="39445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67A8B5-6C83-4A4C-9CEF-BCC78D9C8A5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B94E1AD-6C2D-8D44-863A-29E3932668E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9A8ECAC-FFC8-FC48-9B30-8F1B26C8C3E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696"/>
            <a:ext cx="6583017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r>
              <a:rPr lang="en-US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/>
              <a:t>metrotransit.org/websiteurl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7"/>
          </p:nvPr>
        </p:nvSpPr>
        <p:spPr bwMode="gray">
          <a:xfrm>
            <a:off x="0" y="-2"/>
            <a:ext cx="12192000" cy="431982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0560"/>
            <a:ext cx="10530840" cy="1088136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the slideshow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71FD358-6985-1D46-8FE0-BB33EA7ED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10" name="Graphic 8" descr="Metro Transit logo">
            <a:extLst>
              <a:ext uri="{FF2B5EF4-FFF2-40B4-BE49-F238E27FC236}">
                <a16:creationId xmlns:a16="http://schemas.microsoft.com/office/drawing/2014/main" id="{36FE0934-00F1-DF41-881D-A226F0396A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1597" y="5902111"/>
            <a:ext cx="2404872" cy="39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47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1 column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2057400"/>
            <a:ext cx="10515600" cy="4114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1793B38-4BA6-AD40-BD4D-25E70E296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6D62370-7B43-4149-8118-BF5049DA6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74BAB7C2-51F8-4F4B-87A3-CEC87BF02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A9749B1B-B866-2B49-B659-D3DF99F0E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21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2057400"/>
            <a:ext cx="4846320" cy="4114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07480" y="2057400"/>
            <a:ext cx="4846320" cy="41148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AB7BCA-5864-114C-91E4-93FC55E1B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E0B521-362E-8E42-9052-BA315AA83B0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DB1710F-86D3-3743-834F-C922FAE41DB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F07CF73-50F7-DE40-8F9C-0A227235ED9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971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73202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503BB34-220D-5F48-9A75-9C9752418644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3057954"/>
            <a:ext cx="10512424" cy="3108960"/>
          </a:xfrm>
          <a:noFill/>
        </p:spPr>
        <p:txBody>
          <a:bodyPr lIns="0" rIns="0" numCol="2" spcCol="91440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53A20F-6CE1-E64B-B2F3-347F7F25CB3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C0161E-D7B9-C947-AF53-D379DCC6AD9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9267A9-22AE-BB46-9BC7-D6AC23A9E30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5DE27BB-B26E-6B40-8285-E09A54EAC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34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73202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C20C8BF-B321-DC4B-8445-98553B51201D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3057954"/>
            <a:ext cx="4846320" cy="3108960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992AA05-4981-9349-A737-73F69064E58A}"/>
              </a:ext>
            </a:extLst>
          </p:cNvPr>
          <p:cNvSpPr>
            <a:spLocks noGrp="1"/>
          </p:cNvSpPr>
          <p:nvPr>
            <p:ph sz="half" idx="2"/>
          </p:nvPr>
        </p:nvSpPr>
        <p:spPr bwMode="gray">
          <a:xfrm>
            <a:off x="6504432" y="3057954"/>
            <a:ext cx="4846320" cy="3108960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1317815-D9E1-5244-95FE-C5E2BC18D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C26C15-9F9E-AA4E-8B3C-485FDE19B44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024F1F-FCC0-9948-A2CD-F50B4CA1B29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442981-7BE7-6C4D-AA04-E6F213AAB7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108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2 column stacked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4215384"/>
            <a:ext cx="10515600" cy="1828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2070402"/>
            <a:ext cx="10515600" cy="18288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1794BCF-5230-9443-BD6B-CFF01123E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F47318-B5FA-4445-B7A1-FD43F523791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96EDD6-9106-D745-923B-51DDED949E6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D946222-5FAE-A048-B745-6393336E43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628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Image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199" y="2086708"/>
            <a:ext cx="6236208" cy="411480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2086708"/>
            <a:ext cx="4535424" cy="411480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26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Vertic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005B71CE-1FB3-5441-A779-929D1E7B86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5DB17DA-D682-3B4E-A0FC-515CE07440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581719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B537F8F4-454F-2647-98B8-FE6C9CF6133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3646176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44A55C3-164C-BE47-B58E-A8B841E34B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3421563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8AC9CD10-2FFB-BA4A-88F2-2456A24DEAD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486020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552F817C-D73B-0C4B-A41E-88047BC4BE1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6261407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D74917D1-B5B4-6345-AE79-FEDF502F854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9325864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7B79E397-D832-824A-B5CB-400E15BEDED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black">
          <a:xfrm>
            <a:off x="9101251" y="4341161"/>
            <a:ext cx="2542477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05522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fld id="{97146A86-9F44-0143-A019-33CAB9F4355B}" type="datetime1">
              <a:rPr lang="en-US" smtClean="0"/>
              <a:t>1/30/2026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r>
              <a:rPr lang="en-US"/>
              <a:t>metrotransit.org/websiteurl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10396728" y="6356350"/>
            <a:ext cx="1462668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45" r:id="rId2"/>
    <p:sldLayoutId id="2147483847" r:id="rId3"/>
    <p:sldLayoutId id="2147483848" r:id="rId4"/>
    <p:sldLayoutId id="2147483858" r:id="rId5"/>
    <p:sldLayoutId id="2147483860" r:id="rId6"/>
    <p:sldLayoutId id="2147483852" r:id="rId7"/>
    <p:sldLayoutId id="2147483826" r:id="rId8"/>
    <p:sldLayoutId id="2147483861" r:id="rId9"/>
    <p:sldLayoutId id="2147483862" r:id="rId10"/>
    <p:sldLayoutId id="2147483863" r:id="rId11"/>
    <p:sldLayoutId id="2147483864" r:id="rId12"/>
    <p:sldLayoutId id="2147483732" r:id="rId13"/>
    <p:sldLayoutId id="2147483733" r:id="rId14"/>
    <p:sldLayoutId id="2147483821" r:id="rId15"/>
    <p:sldLayoutId id="2147483797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enorit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2"/>
          </a:solidFill>
          <a:latin typeface="Tenorit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System Font Regular"/>
        <a:buChar char="–"/>
        <a:defRPr sz="2100" kern="1200">
          <a:solidFill>
            <a:schemeClr val="tx2"/>
          </a:solidFill>
          <a:latin typeface="Tenorit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3B8_BBD57F5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3D1_FC166B9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3FA_D2B3736B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42B_D06A814A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431_563D9C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Nathan.Bakken@metrotransit.or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32F616-EF4C-8844-8AE1-66EE0B8459D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960" y="4223906"/>
            <a:ext cx="8656921" cy="1087394"/>
          </a:xfrm>
        </p:spPr>
        <p:txBody>
          <a:bodyPr>
            <a:normAutofit/>
          </a:bodyPr>
          <a:lstStyle/>
          <a:p>
            <a:r>
              <a:rPr lang="en-US" dirty="0">
                <a:latin typeface="Tenorite"/>
              </a:rPr>
              <a:t>Onboard Passenger Information System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316AF3-2D63-7043-B862-239247E68B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2960" y="5435125"/>
            <a:ext cx="11119385" cy="969896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n-US" dirty="0">
                <a:latin typeface="Tenorite"/>
              </a:rPr>
              <a:t>February 2026</a:t>
            </a:r>
          </a:p>
          <a:p>
            <a:r>
              <a:rPr lang="en-US" dirty="0">
                <a:latin typeface="Tenorite"/>
              </a:rPr>
              <a:t>Nathan Bakken | Sr. Data Coordinator, Customer Experience</a:t>
            </a:r>
          </a:p>
          <a:p>
            <a:r>
              <a:rPr lang="en-US" dirty="0">
                <a:latin typeface="Tenorite"/>
              </a:rPr>
              <a:t>Melissa Bisila | Product Manager, Customer Experience</a:t>
            </a:r>
            <a:endParaRPr lang="en-US" dirty="0"/>
          </a:p>
        </p:txBody>
      </p:sp>
      <p:pic>
        <p:nvPicPr>
          <p:cNvPr id="7" name="Graphic 8">
            <a:extLst>
              <a:ext uri="{FF2B5EF4-FFF2-40B4-BE49-F238E27FC236}">
                <a16:creationId xmlns:a16="http://schemas.microsoft.com/office/drawing/2014/main" id="{5170F0BA-B1EE-4045-9A1B-60E12C831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6914" y="1920240"/>
            <a:ext cx="3958172" cy="64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33115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B7CD61E-7749-724C-C16D-967B6FDD0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enorite"/>
              </a:rPr>
              <a:t>Overview: Onboard </a:t>
            </a:r>
            <a:r>
              <a:rPr lang="en-US">
                <a:latin typeface="Tenorite"/>
              </a:rPr>
              <a:t>PIS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EABCFB-AC47-1EB6-5502-78022E950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950720"/>
            <a:ext cx="6153427" cy="41148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sz="3200" dirty="0">
                <a:latin typeface="Tenorite"/>
              </a:rPr>
              <a:t>Why?</a:t>
            </a:r>
          </a:p>
          <a:p>
            <a:pPr lvl="1"/>
            <a:r>
              <a:rPr lang="en-US" sz="3200" dirty="0">
                <a:latin typeface="Tenorite"/>
              </a:rPr>
              <a:t>Better information.</a:t>
            </a:r>
          </a:p>
          <a:p>
            <a:pPr lvl="1"/>
            <a:r>
              <a:rPr lang="en-US" sz="3200" dirty="0">
                <a:latin typeface="Tenorite"/>
              </a:rPr>
              <a:t>Improve customer experience.</a:t>
            </a:r>
            <a:endParaRPr lang="en-US" sz="3200"/>
          </a:p>
          <a:p>
            <a:r>
              <a:rPr lang="en-US" sz="3200" dirty="0">
                <a:latin typeface="Tenorite"/>
              </a:rPr>
              <a:t>Other transit agencies have implemented onboard signs that provide useful wayfinding information.</a:t>
            </a:r>
          </a:p>
          <a:p>
            <a:endParaRPr lang="en-US" dirty="0">
              <a:latin typeface="Tenorite"/>
            </a:endParaRP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8" name="Picture 7" descr="This is a picture of a onboard real time sign on a subway train in Milan, Italy.  It shows the name of the station and the connecting routes at that station.  ">
            <a:extLst>
              <a:ext uri="{FF2B5EF4-FFF2-40B4-BE49-F238E27FC236}">
                <a16:creationId xmlns:a16="http://schemas.microsoft.com/office/drawing/2014/main" id="{ABFB5433-4F42-6955-C14B-185D9E62D8A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7347" b="11386"/>
          <a:stretch>
            <a:fillRect/>
          </a:stretch>
        </p:blipFill>
        <p:spPr>
          <a:xfrm>
            <a:off x="8803284" y="1217612"/>
            <a:ext cx="2636241" cy="2851346"/>
          </a:xfrm>
          <a:prstGeom prst="rect">
            <a:avLst/>
          </a:prstGeom>
        </p:spPr>
      </p:pic>
      <p:pic>
        <p:nvPicPr>
          <p:cNvPr id="9" name="Picture 8" descr="This is a picture of a onboard real time sign on a bus in New York, New York.  It shows the next three stops for the bus route and information about paying your fare. ">
            <a:extLst>
              <a:ext uri="{FF2B5EF4-FFF2-40B4-BE49-F238E27FC236}">
                <a16:creationId xmlns:a16="http://schemas.microsoft.com/office/drawing/2014/main" id="{1777CE8C-D2E8-5712-CC87-51770FE7A8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759" y="4337757"/>
            <a:ext cx="2945049" cy="220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32776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B5293-48A1-7E02-0151-56AAACEA4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10515600" cy="1216025"/>
          </a:xfrm>
        </p:spPr>
        <p:txBody>
          <a:bodyPr anchor="b">
            <a:normAutofit/>
          </a:bodyPr>
          <a:lstStyle/>
          <a:p>
            <a:r>
              <a:rPr lang="en-US"/>
              <a:t>Project Approach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020E21-356E-1981-8E3D-453DE5844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6728" y="6356350"/>
            <a:ext cx="146266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68185B3-5B4F-6D24-EEC3-B9DE48909230}"/>
              </a:ext>
            </a:extLst>
          </p:cNvPr>
          <p:cNvSpPr txBox="1"/>
          <p:nvPr/>
        </p:nvSpPr>
        <p:spPr>
          <a:xfrm>
            <a:off x="1036320" y="2011679"/>
            <a:ext cx="9530080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742950" indent="-742950">
              <a:buAutoNum type="arabicPeriod"/>
            </a:pPr>
            <a:r>
              <a:rPr lang="en-US" sz="4000" dirty="0">
                <a:solidFill>
                  <a:schemeClr val="tx2"/>
                </a:solidFill>
                <a:latin typeface="Tenorite"/>
                <a:ea typeface="Calibri"/>
                <a:cs typeface="Calibri"/>
              </a:rPr>
              <a:t>Prioritize rider information needs.</a:t>
            </a:r>
            <a:endParaRPr lang="en-US">
              <a:solidFill>
                <a:schemeClr val="tx2"/>
              </a:solidFill>
              <a:latin typeface="Tenorite"/>
            </a:endParaRPr>
          </a:p>
          <a:p>
            <a:pPr marL="742950" indent="-742950">
              <a:buAutoNum type="arabicPeriod"/>
            </a:pPr>
            <a:r>
              <a:rPr lang="en-US" sz="4000" dirty="0">
                <a:solidFill>
                  <a:schemeClr val="tx2"/>
                </a:solidFill>
                <a:latin typeface="Tenorite"/>
                <a:ea typeface="Calibri"/>
                <a:cs typeface="Calibri"/>
              </a:rPr>
              <a:t>Identify operational and maintenance needs.</a:t>
            </a:r>
          </a:p>
          <a:p>
            <a:pPr marL="742950" indent="-742950">
              <a:buAutoNum type="arabicPeriod"/>
            </a:pPr>
            <a:r>
              <a:rPr lang="en-US" sz="4000" dirty="0">
                <a:solidFill>
                  <a:schemeClr val="tx2"/>
                </a:solidFill>
                <a:latin typeface="Tenorite"/>
                <a:ea typeface="Calibri"/>
                <a:cs typeface="Calibri"/>
              </a:rPr>
              <a:t>Pilot 2-3 technologies onboard Bus Rapid Transit and Light Rail.</a:t>
            </a:r>
          </a:p>
          <a:p>
            <a:pPr marL="742950" indent="-742950">
              <a:buAutoNum type="arabicPeriod"/>
            </a:pPr>
            <a:r>
              <a:rPr lang="en-US" sz="4000" dirty="0">
                <a:solidFill>
                  <a:schemeClr val="tx2"/>
                </a:solidFill>
                <a:latin typeface="Tenorite"/>
                <a:ea typeface="Calibri"/>
                <a:cs typeface="Calibri"/>
              </a:rPr>
              <a:t>Use pilot to inform broader rollout.</a:t>
            </a:r>
          </a:p>
        </p:txBody>
      </p:sp>
    </p:spTree>
    <p:extLst>
      <p:ext uri="{BB962C8B-B14F-4D97-AF65-F5344CB8AC3E}">
        <p14:creationId xmlns:p14="http://schemas.microsoft.com/office/powerpoint/2010/main" val="353497585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E7813-5AED-D65B-A7AC-48D3EF8FC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Project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4F1A0-324A-DED4-5E1C-4E49976114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en-US" sz="3200" dirty="0">
                <a:latin typeface="Tenorite"/>
              </a:rPr>
              <a:t>Winter 2025-2026: Define requirements and vendor research</a:t>
            </a:r>
          </a:p>
          <a:p>
            <a:r>
              <a:rPr lang="en-US" sz="3200" dirty="0">
                <a:latin typeface="Tenorite"/>
              </a:rPr>
              <a:t>Spring-Summer 2026: Issue Request for Proposal for Pilot</a:t>
            </a:r>
          </a:p>
          <a:p>
            <a:r>
              <a:rPr lang="en-US" sz="3200" dirty="0">
                <a:latin typeface="Tenorite"/>
              </a:rPr>
              <a:t>Winter 2026-2027: Select vendor(s) </a:t>
            </a:r>
          </a:p>
          <a:p>
            <a:r>
              <a:rPr lang="en-US" sz="3200" dirty="0">
                <a:latin typeface="Tenorite"/>
              </a:rPr>
              <a:t>2027: Pilot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DD8F-413E-7061-8E7B-06223F35A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64084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56468-33BA-1B5B-07F2-412E25AC1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enorite"/>
              </a:rPr>
              <a:t>Current Status of Project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0A700-8303-33B2-A667-51FC8975B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US" sz="2000" dirty="0">
                <a:latin typeface="Tenorite"/>
              </a:rPr>
              <a:t>Rider research completed</a:t>
            </a:r>
            <a:endParaRPr lang="en-US" sz="2000">
              <a:solidFill>
                <a:srgbClr val="FF0000"/>
              </a:solidFill>
            </a:endParaRPr>
          </a:p>
          <a:p>
            <a:pPr lvl="1"/>
            <a:r>
              <a:rPr lang="en-US" sz="2000" dirty="0">
                <a:latin typeface="Tenorite"/>
              </a:rPr>
              <a:t>Findings:</a:t>
            </a:r>
            <a:endParaRPr lang="en-US" sz="2000"/>
          </a:p>
          <a:p>
            <a:pPr lvl="2"/>
            <a:r>
              <a:rPr lang="en-US" sz="2000" dirty="0">
                <a:latin typeface="Tenorite"/>
              </a:rPr>
              <a:t>Next stop information is highest priority</a:t>
            </a:r>
          </a:p>
          <a:p>
            <a:pPr lvl="2"/>
            <a:r>
              <a:rPr lang="en-US" sz="2000" dirty="0">
                <a:latin typeface="Tenorite"/>
              </a:rPr>
              <a:t>Knowing where the vehicle is enroute to its destination is next important</a:t>
            </a:r>
          </a:p>
          <a:p>
            <a:pPr lvl="2"/>
            <a:r>
              <a:rPr lang="en-US" sz="2000" dirty="0">
                <a:latin typeface="Tenorite"/>
              </a:rPr>
              <a:t>Arrival times, detours and transfers are high on the list of priorities </a:t>
            </a:r>
          </a:p>
          <a:p>
            <a:r>
              <a:rPr lang="en-US" sz="2000" dirty="0">
                <a:latin typeface="Tenorite"/>
              </a:rPr>
              <a:t>Operational research in progress</a:t>
            </a:r>
          </a:p>
          <a:p>
            <a:pPr lvl="1">
              <a:buFont typeface="System Font Regular" panose="020B0604020202020204" pitchFamily="34" charset="0"/>
              <a:buChar char="–"/>
            </a:pPr>
            <a:r>
              <a:rPr lang="en-US" sz="2000" dirty="0">
                <a:latin typeface="Tenorite"/>
              </a:rPr>
              <a:t>Working with stakeholders across bus and rail to identify vehicle capabilities</a:t>
            </a:r>
          </a:p>
          <a:p>
            <a:pPr lvl="1">
              <a:buFont typeface="System Font Regular" panose="020B0604020202020204" pitchFamily="34" charset="0"/>
              <a:buChar char="–"/>
            </a:pPr>
            <a:r>
              <a:rPr lang="en-US" sz="2000" dirty="0">
                <a:latin typeface="Tenorite"/>
              </a:rPr>
              <a:t>Identify vendors that are compatible with our vehicles</a:t>
            </a:r>
            <a:endParaRPr lang="en-US" sz="2000"/>
          </a:p>
          <a:p>
            <a:pPr lvl="1">
              <a:buFont typeface="System Font Regular" panose="020B0604020202020204" pitchFamily="34" charset="0"/>
              <a:buChar char="–"/>
            </a:pPr>
            <a:r>
              <a:rPr lang="en-US" sz="2000" dirty="0">
                <a:latin typeface="Tenorite"/>
              </a:rPr>
              <a:t>Finalize scope and budget</a:t>
            </a:r>
            <a:endParaRPr lang="en-US" sz="2000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45485B-7224-5CD8-44F2-9C350AF22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528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6ED1D-5475-F5F8-E7DE-6348BE234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enorite"/>
              </a:rPr>
              <a:t>TAAC Engagement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D56A2-45F0-8802-D3D7-30DECE5C1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600" dirty="0">
                <a:latin typeface="Tenorite"/>
              </a:rPr>
              <a:t>Be aware of this effort.</a:t>
            </a:r>
          </a:p>
          <a:p>
            <a:pPr marL="457200" indent="-457200">
              <a:buAutoNum type="arabicPeriod"/>
            </a:pPr>
            <a:r>
              <a:rPr lang="en-US" sz="3600" dirty="0">
                <a:latin typeface="Tenorite"/>
              </a:rPr>
              <a:t>Provide feedback during pilot.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CF304F-C06D-2C07-8E8C-24836C06C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87843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b="1" dirty="0">
                <a:latin typeface="Tenorite"/>
              </a:rPr>
              <a:t>Nathan Bakken</a:t>
            </a:r>
            <a:endParaRPr lang="en-US" sz="3200" b="1" dirty="0"/>
          </a:p>
          <a:p>
            <a:r>
              <a:rPr lang="en-US" sz="3200" dirty="0">
                <a:latin typeface="Tenorite"/>
                <a:hlinkClick r:id="rId3"/>
              </a:rPr>
              <a:t>Nathan.Bakken@metrotransit.org</a:t>
            </a:r>
            <a:endParaRPr lang="en-US"/>
          </a:p>
          <a:p>
            <a:r>
              <a:rPr lang="en-US" sz="3200" dirty="0">
                <a:latin typeface="Tenorite"/>
              </a:rPr>
              <a:t>(612) 349-7414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98851806"/>
      </p:ext>
    </p:extLst>
  </p:cSld>
  <p:clrMapOvr>
    <a:masterClrMapping/>
  </p:clrMapOvr>
</p:sld>
</file>

<file path=ppt/theme/theme1.xml><?xml version="1.0" encoding="utf-8"?>
<a:theme xmlns:a="http://schemas.openxmlformats.org/drawingml/2006/main" name="Metro Transit">
  <a:themeElements>
    <a:clrScheme name="Metro Transit 1">
      <a:dk1>
        <a:srgbClr val="0053A0"/>
      </a:dk1>
      <a:lt1>
        <a:srgbClr val="FFFFFF"/>
      </a:lt1>
      <a:dk2>
        <a:srgbClr val="000000"/>
      </a:dk2>
      <a:lt2>
        <a:srgbClr val="DDDDDA"/>
      </a:lt2>
      <a:accent1>
        <a:srgbClr val="0053A0"/>
      </a:accent1>
      <a:accent2>
        <a:srgbClr val="FFD200"/>
      </a:accent2>
      <a:accent3>
        <a:srgbClr val="ED1B2E"/>
      </a:accent3>
      <a:accent4>
        <a:srgbClr val="A5CF4C"/>
      </a:accent4>
      <a:accent5>
        <a:srgbClr val="FF7300"/>
      </a:accent5>
      <a:accent6>
        <a:srgbClr val="6B1F7C"/>
      </a:accent6>
      <a:hlink>
        <a:srgbClr val="0097D0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109F8522-AC5F-364F-8B19-BCF9DB65CD0D}" vid="{25A1EF37-E185-DF46-BAD2-25068B7EA9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pgradeAction xmlns="4433a5dd-39bc-449d-9bdb-d12a6a13611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8B99C9CA8ED54D9908695D2269062E" ma:contentTypeVersion="5" ma:contentTypeDescription="Create a new document." ma:contentTypeScope="" ma:versionID="ac39fc68a13b665bb0f11314053405be">
  <xsd:schema xmlns:xsd="http://www.w3.org/2001/XMLSchema" xmlns:xs="http://www.w3.org/2001/XMLSchema" xmlns:p="http://schemas.microsoft.com/office/2006/metadata/properties" xmlns:ns2="4433a5dd-39bc-449d-9bdb-d12a6a13611b" xmlns:ns3="c8d523d8-c783-49a0-8186-41b5315c79d6" targetNamespace="http://schemas.microsoft.com/office/2006/metadata/properties" ma:root="true" ma:fieldsID="d4721eaa880c9adc55c7a899506d180f" ns2:_="" ns3:_="">
    <xsd:import namespace="4433a5dd-39bc-449d-9bdb-d12a6a13611b"/>
    <xsd:import namespace="c8d523d8-c783-49a0-8186-41b5315c79d6"/>
    <xsd:element name="properties">
      <xsd:complexType>
        <xsd:sequence>
          <xsd:element name="documentManagement">
            <xsd:complexType>
              <xsd:all>
                <xsd:element ref="ns2:UpgradeAction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33a5dd-39bc-449d-9bdb-d12a6a13611b" elementFormDefault="qualified">
    <xsd:import namespace="http://schemas.microsoft.com/office/2006/documentManagement/types"/>
    <xsd:import namespace="http://schemas.microsoft.com/office/infopath/2007/PartnerControls"/>
    <xsd:element name="UpgradeAction" ma:index="8" nillable="true" ma:displayName="UpgradeAction" ma:default="" ma:format="Dropdown" ma:internalName="UpgradeAction">
      <xsd:simpleType>
        <xsd:restriction base="dms:Choice">
          <xsd:enumeration value="Primary MetNet site"/>
          <xsd:enumeration value="Team Site"/>
          <xsd:enumeration value="Archive"/>
          <xsd:enumeration value="Dispose"/>
          <xsd:enumeration value="Alternate MetNet Site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d523d8-c783-49a0-8186-41b5315c79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haredContentType xmlns="Microsoft.SharePoint.Taxonomy.ContentTypeSync" SourceId="7f0ffc36-a9af-4332-beee-56f6503c83c2" ContentTypeId="0x0101" PreviousValue="false"/>
</file>

<file path=customXml/itemProps1.xml><?xml version="1.0" encoding="utf-8"?>
<ds:datastoreItem xmlns:ds="http://schemas.openxmlformats.org/officeDocument/2006/customXml" ds:itemID="{9678B604-9059-4F1C-B8E2-C96A71A964D2}">
  <ds:schemaRefs>
    <ds:schemaRef ds:uri="http://schemas.microsoft.com/office/2006/documentManagement/types"/>
    <ds:schemaRef ds:uri="http://schemas.microsoft.com/office/infopath/2007/PartnerControls"/>
    <ds:schemaRef ds:uri="4433a5dd-39bc-449d-9bdb-d12a6a13611b"/>
    <ds:schemaRef ds:uri="http://purl.org/dc/elements/1.1/"/>
    <ds:schemaRef ds:uri="http://schemas.microsoft.com/office/2006/metadata/properties"/>
    <ds:schemaRef ds:uri="c8d523d8-c783-49a0-8186-41b5315c79d6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092B492-2753-4682-B2E4-2952570CA5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33a5dd-39bc-449d-9bdb-d12a6a13611b"/>
    <ds:schemaRef ds:uri="c8d523d8-c783-49a0-8186-41b5315c79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7F4349A-22F7-4A2D-8CA5-43DDCD679590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CB34636-1507-4FC0-9CAD-B574FDE0E2C1}">
  <ds:schemaRefs>
    <ds:schemaRef ds:uri="Microsoft.SharePoint.Taxonomy.ContentTypeSync"/>
  </ds:schemaRefs>
</ds:datastoreItem>
</file>

<file path=docMetadata/LabelInfo.xml><?xml version="1.0" encoding="utf-8"?>
<clbl:labelList xmlns:clbl="http://schemas.microsoft.com/office/2020/mipLabelMetadata">
  <clbl:label id="{ddbff68b-482a-4573-81e0-fef8156a4fd0}" enabled="0" method="" siteId="{ddbff68b-482a-4573-81e0-fef8156a4fd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MT-Presentation</Template>
  <TotalTime>0</TotalTime>
  <Words>379</Words>
  <Application>Microsoft Office PowerPoint</Application>
  <PresentationFormat>Widescreen</PresentationFormat>
  <Paragraphs>65</Paragraphs>
  <Slides>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Metro Transit</vt:lpstr>
      <vt:lpstr>Onboard Passenger Information System</vt:lpstr>
      <vt:lpstr>Overview: Onboard PIS</vt:lpstr>
      <vt:lpstr>Project Approach</vt:lpstr>
      <vt:lpstr>Project Timeline</vt:lpstr>
      <vt:lpstr>Current Status of Project</vt:lpstr>
      <vt:lpstr>TAAC Engagement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Pocket Schedule Evaluation</dc:title>
  <dc:subject/>
  <dc:creator>Bakken, Nathan</dc:creator>
  <cp:keywords/>
  <dc:description/>
  <cp:lastModifiedBy>Matson, Laura</cp:lastModifiedBy>
  <cp:revision>193</cp:revision>
  <cp:lastPrinted>2017-03-14T16:27:36Z</cp:lastPrinted>
  <dcterms:created xsi:type="dcterms:W3CDTF">2024-08-16T18:34:57Z</dcterms:created>
  <dcterms:modified xsi:type="dcterms:W3CDTF">2026-01-30T15:21:29Z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version">
    <vt:lpwstr>2.0</vt:lpwstr>
  </property>
  <property fmtid="{D5CDD505-2E9C-101B-9397-08002B2CF9AE}" pid="3" name="ContentTypeId">
    <vt:lpwstr>0x010100838B99C9CA8ED54D9908695D2269062E</vt:lpwstr>
  </property>
  <property fmtid="{D5CDD505-2E9C-101B-9397-08002B2CF9AE}" pid="4" name="MediaServiceImageTags">
    <vt:lpwstr/>
  </property>
</Properties>
</file>