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6"/>
  </p:notesMasterIdLst>
  <p:handoutMasterIdLst>
    <p:handoutMasterId r:id="rId17"/>
  </p:handoutMasterIdLst>
  <p:sldIdLst>
    <p:sldId id="952" r:id="rId5"/>
    <p:sldId id="977" r:id="rId6"/>
    <p:sldId id="1067" r:id="rId7"/>
    <p:sldId id="998" r:id="rId8"/>
    <p:sldId id="1073" r:id="rId9"/>
    <p:sldId id="514" r:id="rId10"/>
    <p:sldId id="516" r:id="rId11"/>
    <p:sldId id="1074" r:id="rId12"/>
    <p:sldId id="1069" r:id="rId13"/>
    <p:sldId id="1070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93FB3A-6E18-E3D6-D1FD-E00E5FF53050}" name="Rajkowski, Ben" initials="RB" userId="S::ben.rajkowski@metrotransit.org::1e9ad549-f633-47bb-947e-8d5bf45c40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972C6-230A-420E-9079-363378273B17}" v="2" dt="2026-01-30T19:15:16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966" autoAdjust="0"/>
  </p:normalViewPr>
  <p:slideViewPr>
    <p:cSldViewPr snapToGrid="0">
      <p:cViewPr varScale="1">
        <p:scale>
          <a:sx n="86" d="100"/>
          <a:sy n="86" d="100"/>
        </p:scale>
        <p:origin x="1554" y="90"/>
      </p:cViewPr>
      <p:guideLst/>
    </p:cSldViewPr>
  </p:slideViewPr>
  <p:outlineViewPr>
    <p:cViewPr>
      <p:scale>
        <a:sx n="33" d="100"/>
        <a:sy n="33" d="100"/>
      </p:scale>
      <p:origin x="0" y="-12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zic-Stanek, Jasna" userId="4edeba51-672a-4840-8b0d-a9c351e1d119" providerId="ADAL" clId="{B131C513-C576-4912-857E-D72ACC92417E}"/>
    <pc:docChg chg="delSld modSld">
      <pc:chgData name="Hadzic-Stanek, Jasna" userId="4edeba51-672a-4840-8b0d-a9c351e1d119" providerId="ADAL" clId="{B131C513-C576-4912-857E-D72ACC92417E}" dt="2026-01-30T19:15:16.582" v="5" actId="12"/>
      <pc:docMkLst>
        <pc:docMk/>
      </pc:docMkLst>
      <pc:sldChg chg="modNotesTx">
        <pc:chgData name="Hadzic-Stanek, Jasna" userId="4edeba51-672a-4840-8b0d-a9c351e1d119" providerId="ADAL" clId="{B131C513-C576-4912-857E-D72ACC92417E}" dt="2026-01-30T19:12:46.302" v="3" actId="20577"/>
        <pc:sldMkLst>
          <pc:docMk/>
          <pc:sldMk cId="2798851806" sldId="268"/>
        </pc:sldMkLst>
      </pc:sldChg>
      <pc:sldChg chg="modNotesTx">
        <pc:chgData name="Hadzic-Stanek, Jasna" userId="4edeba51-672a-4840-8b0d-a9c351e1d119" providerId="ADAL" clId="{B131C513-C576-4912-857E-D72ACC92417E}" dt="2026-01-30T19:12:32.923" v="2" actId="20577"/>
        <pc:sldMkLst>
          <pc:docMk/>
          <pc:sldMk cId="4229327763" sldId="977"/>
        </pc:sldMkLst>
      </pc:sldChg>
      <pc:sldChg chg="del">
        <pc:chgData name="Hadzic-Stanek, Jasna" userId="4edeba51-672a-4840-8b0d-a9c351e1d119" providerId="ADAL" clId="{B131C513-C576-4912-857E-D72ACC92417E}" dt="2026-01-30T19:11:19.617" v="0" actId="2696"/>
        <pc:sldMkLst>
          <pc:docMk/>
          <pc:sldMk cId="2717304708" sldId="1068"/>
        </pc:sldMkLst>
      </pc:sldChg>
      <pc:sldChg chg="modSp mod modAnim">
        <pc:chgData name="Hadzic-Stanek, Jasna" userId="4edeba51-672a-4840-8b0d-a9c351e1d119" providerId="ADAL" clId="{B131C513-C576-4912-857E-D72ACC92417E}" dt="2026-01-30T19:15:16.582" v="5" actId="12"/>
        <pc:sldMkLst>
          <pc:docMk/>
          <pc:sldMk cId="1143472210" sldId="1074"/>
        </pc:sldMkLst>
        <pc:spChg chg="mod">
          <ac:chgData name="Hadzic-Stanek, Jasna" userId="4edeba51-672a-4840-8b0d-a9c351e1d119" providerId="ADAL" clId="{B131C513-C576-4912-857E-D72ACC92417E}" dt="2026-01-30T19:15:13.886" v="4" actId="12"/>
          <ac:spMkLst>
            <pc:docMk/>
            <pc:sldMk cId="1143472210" sldId="1074"/>
            <ac:spMk id="3" creationId="{274339BF-0D61-282C-2173-23CD9C725D51}"/>
          </ac:spMkLst>
        </pc:spChg>
        <pc:spChg chg="mod">
          <ac:chgData name="Hadzic-Stanek, Jasna" userId="4edeba51-672a-4840-8b0d-a9c351e1d119" providerId="ADAL" clId="{B131C513-C576-4912-857E-D72ACC92417E}" dt="2026-01-30T19:15:16.582" v="5" actId="12"/>
          <ac:spMkLst>
            <pc:docMk/>
            <pc:sldMk cId="1143472210" sldId="1074"/>
            <ac:spMk id="4" creationId="{9D310D9B-531B-1480-AC19-7A064491D15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urcesystemsgroupinc.sharepoint.com/sites/Projects/Shared%20Documents/Minnesota/Metropolitan%20Council/250093%20Metro%20Transit%20Bus%20Signage%20Focus%20Group/3.%20Sampling/Metro%20Transit%20FG%20Recruitment%20Trac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'MT Chart'!$B$1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D8A-476C-925C-447ADF719D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8A-476C-925C-447ADF719D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A-476C-925C-447ADF719DB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8A-476C-925C-447ADF719DB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3-4D2E-B9A6-D24A1973F2E8}"/>
              </c:ext>
            </c:extLst>
          </c:dPt>
          <c:dLbls>
            <c:dLbl>
              <c:idx val="10"/>
              <c:tx>
                <c:rich>
                  <a:bodyPr/>
                  <a:lstStyle/>
                  <a:p>
                    <a:fld id="{69DA245D-ED3A-4D73-B291-87EB57483837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43-4D2E-B9A6-D24A1973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'MT Chart'!$A$2:$A$12</c:f>
              <c:strCache>
                <c:ptCount val="11"/>
                <c:pt idx="0">
                  <c:v>Fares</c:v>
                </c:pt>
                <c:pt idx="1">
                  <c:v>Route Detours</c:v>
                </c:pt>
                <c:pt idx="2">
                  <c:v>Stop closures</c:v>
                </c:pt>
                <c:pt idx="3">
                  <c:v>Stop name</c:v>
                </c:pt>
                <c:pt idx="4">
                  <c:v>Days of the week the bus runs</c:v>
                </c:pt>
                <c:pt idx="5">
                  <c:v>Route branches/destinations</c:v>
                </c:pt>
                <c:pt idx="6">
                  <c:v>Stop number</c:v>
                </c:pt>
                <c:pt idx="7">
                  <c:v>Route map</c:v>
                </c:pt>
                <c:pt idx="8">
                  <c:v>Travel direction</c:v>
                </c:pt>
                <c:pt idx="9">
                  <c:v>Which hours the bus runs</c:v>
                </c:pt>
                <c:pt idx="10">
                  <c:v>Route number/code</c:v>
                </c:pt>
              </c:strCache>
            </c:strRef>
          </c:cat>
          <c:val>
            <c:numRef>
              <c:f>'MT Chart'!$B$2:$B$12</c:f>
              <c:numCache>
                <c:formatCode>General</c:formatCode>
                <c:ptCount val="11"/>
                <c:pt idx="0">
                  <c:v>54</c:v>
                </c:pt>
                <c:pt idx="1">
                  <c:v>306</c:v>
                </c:pt>
                <c:pt idx="2">
                  <c:v>359</c:v>
                </c:pt>
                <c:pt idx="3">
                  <c:v>376</c:v>
                </c:pt>
                <c:pt idx="4">
                  <c:v>487</c:v>
                </c:pt>
                <c:pt idx="5">
                  <c:v>493</c:v>
                </c:pt>
                <c:pt idx="6">
                  <c:v>602</c:v>
                </c:pt>
                <c:pt idx="7">
                  <c:v>747</c:v>
                </c:pt>
                <c:pt idx="8">
                  <c:v>801</c:v>
                </c:pt>
                <c:pt idx="9">
                  <c:v>856</c:v>
                </c:pt>
                <c:pt idx="10">
                  <c:v>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3-4D2E-B9A6-D24A1973F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86"/>
        <c:axId val="1147436447"/>
        <c:axId val="1147436927"/>
      </c:barChart>
      <c:catAx>
        <c:axId val="114743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36927"/>
        <c:crosses val="autoZero"/>
        <c:auto val="1"/>
        <c:lblAlgn val="ctr"/>
        <c:lblOffset val="100"/>
        <c:noMultiLvlLbl val="0"/>
      </c:catAx>
      <c:valAx>
        <c:axId val="1147436927"/>
        <c:scaling>
          <c:orientation val="minMax"/>
          <c:max val="15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436447"/>
        <c:crosses val="autoZero"/>
        <c:crossBetween val="between"/>
        <c:majorUnit val="5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1/30/2026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effectLst/>
              </a:rPr>
              <a:t>Mission:</a:t>
            </a:r>
            <a:r>
              <a:rPr lang="en-US" sz="1400" dirty="0">
                <a:effectLst/>
              </a:rPr>
              <a:t> To support riders with accurate, customer-friendly information</a:t>
            </a:r>
            <a:endParaRPr lang="en-US" sz="1400" dirty="0"/>
          </a:p>
          <a:p>
            <a:r>
              <a:rPr lang="en-US" sz="1400" b="1" dirty="0">
                <a:effectLst/>
              </a:rPr>
              <a:t>Vision:</a:t>
            </a:r>
            <a:r>
              <a:rPr lang="en-US" sz="1400" dirty="0">
                <a:effectLst/>
              </a:rPr>
              <a:t>  Every Rider has timely, accurate information so they can ride with confidence &amp; ease</a:t>
            </a:r>
          </a:p>
          <a:p>
            <a:endParaRPr lang="en-US" sz="1400" dirty="0">
              <a:effectLst/>
            </a:endParaRPr>
          </a:p>
          <a:p>
            <a:r>
              <a:rPr lang="en-US" sz="1400" b="1" dirty="0"/>
              <a:t>Purpose of Presentation</a:t>
            </a:r>
            <a:br>
              <a:rPr lang="en-US" sz="1400" dirty="0"/>
            </a:br>
            <a:r>
              <a:rPr lang="en-US" sz="1400" dirty="0"/>
              <a:t>• Share findings from rider engagement on stop signage</a:t>
            </a:r>
            <a:br>
              <a:rPr lang="en-US" sz="1400" dirty="0"/>
            </a:br>
            <a:r>
              <a:rPr lang="en-US" sz="1400" dirty="0"/>
              <a:t>• Summarize what customers want at Tier 2 stops</a:t>
            </a:r>
            <a:br>
              <a:rPr lang="en-US" sz="1400" dirty="0"/>
            </a:br>
            <a:r>
              <a:rPr lang="en-US" sz="1400" dirty="0"/>
              <a:t>• Present recommendations for improving stop information</a:t>
            </a:r>
            <a:endParaRPr lang="en-US" sz="14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6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wanted to see how this compares to the 1000 of survey responses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97C347D8-A79A-D345-A819-2628E7125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F8FA5FC-D685-C64E-B40A-4758AD45E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1AF865-361D-764F-BA54-5A0911F3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78E753A-5F42-264E-A613-CFAA02D9E9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ACAE1C-4252-E842-8055-39E3D382E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21809E5-D3B4-D643-86E4-6D7852AF19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D30C85B-0614-EE4D-88C0-2BAB3489D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19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5D7257E-758E-2642-BC37-5B6AE8B238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C44A9D-D26F-3444-AB9D-C423C1FA8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382E37-ED85-C54C-AAE7-294821F81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C461A5-73BF-AF41-8BDE-6FC0A9E71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E03392-82AA-6D45-8BAF-8CE04019D7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99805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167A5-D825-8C4C-BEC6-244E49142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black">
          <a:xfrm>
            <a:off x="8270023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F0704B-5B6C-8A41-85CD-320B102ED3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106A665-84FF-1644-804C-8165ECD207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98688E0-A6AA-F840-AD39-A498D82A57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AAF1E6F-478E-5743-84DF-D2F72D437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DEDB8E4-D44D-E840-A3D4-04DA1AE5D1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CDD6D1-5175-7343-8133-78D8BCEC1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7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 err="1"/>
              <a:t>firstname.lastname@metrotransit.org</a:t>
            </a:r>
            <a:endParaRPr lang="en-US" dirty="0"/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1" name="Graphic 8" descr="Metro Transit logo">
            <a:extLst>
              <a:ext uri="{FF2B5EF4-FFF2-40B4-BE49-F238E27FC236}">
                <a16:creationId xmlns:a16="http://schemas.microsoft.com/office/drawing/2014/main" id="{F31C6FF3-96EF-8C4A-B580-35412B48E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677153"/>
            <a:ext cx="2404872" cy="394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7A8B5-6C83-4A4C-9CEF-BCC78D9C8A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94E1AD-6C2D-8D44-863A-29E393266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A8ECAC-FFC8-FC48-9B30-8F1B26C8C3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pt Basic Bull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BE260-9236-D133-2C5D-B85748B68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0120-A876-4642-B753-556A5424C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326D73-C90D-8381-8568-ED1E71E1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0153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D03930-7C2A-9009-5994-33385CF40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600200"/>
            <a:ext cx="10515600" cy="4370387"/>
          </a:xfrm>
        </p:spPr>
        <p:txBody>
          <a:bodyPr>
            <a:normAutofit/>
          </a:bodyPr>
          <a:lstStyle>
            <a:lvl1pPr>
              <a:defRPr sz="1200">
                <a:solidFill>
                  <a:srgbClr val="48484A"/>
                </a:solidFill>
              </a:defRPr>
            </a:lvl1pPr>
            <a:lvl2pPr>
              <a:defRPr sz="1200">
                <a:solidFill>
                  <a:srgbClr val="48484A"/>
                </a:solidFill>
              </a:defRPr>
            </a:lvl2pPr>
            <a:lvl3pPr>
              <a:defRPr sz="1200">
                <a:solidFill>
                  <a:srgbClr val="48484A"/>
                </a:solidFill>
              </a:defRPr>
            </a:lvl3pPr>
            <a:lvl4pPr marL="548640" indent="0">
              <a:buFontTx/>
              <a:buNone/>
              <a:defRPr sz="1200" i="1">
                <a:solidFill>
                  <a:srgbClr val="48484A"/>
                </a:solidFill>
              </a:defRPr>
            </a:lvl4pPr>
            <a:lvl5pPr>
              <a:defRPr sz="1200"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/ Italics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889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36FE0934-00F1-DF41-881D-A226F039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1"/>
            <a:ext cx="2404872" cy="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1051560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93B38-4BA6-AD40-BD4D-25E70E29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D62370-7B43-4149-8118-BF5049DA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BAB7C2-51F8-4F4B-87A3-CEC87BF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749B1B-B866-2B49-B659-D3DF99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484632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2057400"/>
            <a:ext cx="4846320" cy="4114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B7BCA-5864-114C-91E4-93FC55E1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B521-362E-8E42-9052-BA315AA83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B1710F-86D3-3743-834F-C922FAE41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7CF73-50F7-DE40-8F9C-0A227235ED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10512424" cy="3108960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3A20F-6CE1-E64B-B2F3-347F7F25C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161E-D7B9-C947-AF53-D379DCC6AD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67A9-22AE-BB46-9BC7-D6AC23A9E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27BB-B26E-6B40-8285-E09A54EA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17815-D9E1-5244-95FE-C5E2BC18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6C15-9F9E-AA4E-8B3C-485FDE19B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24F1F-FCC0-9948-A2CD-F50B4CA1B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2981-7BE7-6C4D-AA04-E6F213AAB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4215384"/>
            <a:ext cx="10515600" cy="1828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70402"/>
            <a:ext cx="10515600" cy="1828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4BCF-5230-9443-BD6B-CFF01123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47318-B5FA-4445-B7A1-FD43F5237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96EDD6-9106-D745-923B-51DDED949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946222-5FAE-A048-B745-6393336E4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2086708"/>
            <a:ext cx="6236208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2086708"/>
            <a:ext cx="4535424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5B71CE-1FB3-5441-A779-929D1E7B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DB17DA-D682-3B4E-A0FC-515CE0744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37F8F4-454F-2647-98B8-FE6C9CF61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4A55C3-164C-BE47-B58E-A8B841E34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AC9CD10-2FFB-BA4A-88F2-2456A24DEA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52F817C-D73B-0C4B-A41E-88047BC4B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74917D1-B5B4-6345-AE79-FEDF502F85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79E397-D832-824A-B5CB-400E15BEDE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52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5" r:id="rId2"/>
    <p:sldLayoutId id="2147483847" r:id="rId3"/>
    <p:sldLayoutId id="2147483848" r:id="rId4"/>
    <p:sldLayoutId id="2147483858" r:id="rId5"/>
    <p:sldLayoutId id="2147483860" r:id="rId6"/>
    <p:sldLayoutId id="2147483852" r:id="rId7"/>
    <p:sldLayoutId id="2147483826" r:id="rId8"/>
    <p:sldLayoutId id="2147483861" r:id="rId9"/>
    <p:sldLayoutId id="2147483862" r:id="rId10"/>
    <p:sldLayoutId id="2147483863" r:id="rId11"/>
    <p:sldLayoutId id="2147483864" r:id="rId12"/>
    <p:sldLayoutId id="2147483732" r:id="rId13"/>
    <p:sldLayoutId id="2147483733" r:id="rId14"/>
    <p:sldLayoutId id="2147483821" r:id="rId15"/>
    <p:sldLayoutId id="2147483797" r:id="rId16"/>
    <p:sldLayoutId id="21474838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sna.Hadzic-Stanek@metrotransit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2F616-EF4C-8844-8AE1-66EE0B845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99" y="4334476"/>
            <a:ext cx="10968547" cy="1087394"/>
          </a:xfrm>
        </p:spPr>
        <p:txBody>
          <a:bodyPr>
            <a:normAutofit/>
          </a:bodyPr>
          <a:lstStyle/>
          <a:p>
            <a:r>
              <a:rPr lang="en-US" dirty="0"/>
              <a:t>Stop-Level Signage Evaluation TAAC Update</a:t>
            </a: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5170F0BA-B1EE-4045-9A1B-60E12C831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AD195AF-23AE-0CAD-1B16-DFC2CAA4F6F2}"/>
              </a:ext>
            </a:extLst>
          </p:cNvPr>
          <p:cNvSpPr txBox="1">
            <a:spLocks/>
          </p:cNvSpPr>
          <p:nvPr/>
        </p:nvSpPr>
        <p:spPr bwMode="black">
          <a:xfrm>
            <a:off x="766399" y="5532339"/>
            <a:ext cx="9700496" cy="122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System Font Regular"/>
              <a:buChar char="–"/>
              <a:defRPr sz="21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4 February 2026</a:t>
            </a:r>
          </a:p>
          <a:p>
            <a:r>
              <a:rPr lang="en-US" b="1" dirty="0"/>
              <a:t>Jasna Hadzic-Stanek </a:t>
            </a:r>
            <a:r>
              <a:rPr lang="en-US" dirty="0"/>
              <a:t>| Customer Experience Sr. Project Administrator</a:t>
            </a:r>
          </a:p>
          <a:p>
            <a:r>
              <a:rPr lang="en-US" b="1" dirty="0"/>
              <a:t>Tariq Muwahid </a:t>
            </a:r>
            <a:r>
              <a:rPr lang="en-US" dirty="0"/>
              <a:t>| Customer Experience Field Operations Specialist</a:t>
            </a:r>
          </a:p>
        </p:txBody>
      </p:sp>
    </p:spTree>
    <p:extLst>
      <p:ext uri="{BB962C8B-B14F-4D97-AF65-F5344CB8AC3E}">
        <p14:creationId xmlns:p14="http://schemas.microsoft.com/office/powerpoint/2010/main" val="315133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AB19-E2EE-69D5-9D69-6C52BC36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678E-9220-7703-62A0-11852A8A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pilot in Spring of 2026</a:t>
            </a:r>
          </a:p>
          <a:p>
            <a:r>
              <a:rPr lang="en-US" dirty="0"/>
              <a:t>Feedback &amp; Evaluation: Collect data and evaluate internal process and user metrics</a:t>
            </a:r>
          </a:p>
          <a:p>
            <a:r>
              <a:rPr lang="en-US" dirty="0"/>
              <a:t>Plan for broader rollout if successful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925E3-0544-3F1A-8BD1-C5F16C5A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9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2743200"/>
            <a:ext cx="10515600" cy="3459297"/>
          </a:xfrm>
        </p:spPr>
        <p:txBody>
          <a:bodyPr/>
          <a:lstStyle/>
          <a:p>
            <a:r>
              <a:rPr lang="en-US" sz="3200" b="1" dirty="0"/>
              <a:t>Jasna Hadzic-Stanek</a:t>
            </a:r>
          </a:p>
          <a:p>
            <a:r>
              <a:rPr lang="en-US" sz="2800" i="1" dirty="0">
                <a:hlinkClick r:id="rId3"/>
              </a:rPr>
              <a:t>Jasna.Hadzic-Stanek@metrotransit.org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9885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7CD61E-7749-724C-C16D-967B6FD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ABCFB-AC47-1EB6-5502-78022E95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6495661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updated in 2017, bus stops with higher ridership and no shelter (Tier 2 stops) were treated to new sign panels that included: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Route number, travel direction and destination(s)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Frequency chart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Simplified route map</a:t>
            </a:r>
          </a:p>
          <a:p>
            <a:r>
              <a:rPr lang="en-US" b="1" dirty="0"/>
              <a:t>Objective: </a:t>
            </a:r>
            <a:r>
              <a:rPr lang="en-US" dirty="0"/>
              <a:t>Evaluate and conduct customer engagement and user testing to identify information needs at the stop-level point in the customer journey.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Image showing typical Metro Transit bus stop sign at enhanced stops with route number(s), frequency chart and route map.">
            <a:extLst>
              <a:ext uri="{FF2B5EF4-FFF2-40B4-BE49-F238E27FC236}">
                <a16:creationId xmlns:a16="http://schemas.microsoft.com/office/drawing/2014/main" id="{FFD00257-D678-ABE9-7570-5D186F9D3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992"/>
          <a:stretch/>
        </p:blipFill>
        <p:spPr bwMode="auto">
          <a:xfrm>
            <a:off x="8828479" y="768884"/>
            <a:ext cx="2455406" cy="5861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32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7813-5AED-D65B-A7AC-48D3EF8F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F1A0-324A-DED4-5E1C-4E499761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Winter 2025: Existing conditions analysis and project scoping</a:t>
            </a:r>
          </a:p>
          <a:p>
            <a:r>
              <a:rPr lang="en-US" dirty="0"/>
              <a:t>Summer 2025: Community Engagement</a:t>
            </a:r>
          </a:p>
          <a:p>
            <a:pPr lvl="1"/>
            <a:r>
              <a:rPr lang="en-US" dirty="0"/>
              <a:t>Focus groups, pop-ups and surveys on what information people want to see/prioritize</a:t>
            </a:r>
          </a:p>
          <a:p>
            <a:r>
              <a:rPr lang="en-US" b="1" dirty="0"/>
              <a:t>Winter 2025/26: Develop final recommendations </a:t>
            </a:r>
          </a:p>
          <a:p>
            <a:r>
              <a:rPr lang="en-US" dirty="0"/>
              <a:t>2026+: Implementation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DD8F-413E-7061-8E7B-06223F35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tar: 5 Points 4" descr="A star symbol indicating we are here in the project timeline next to develop final recommendations.">
            <a:extLst>
              <a:ext uri="{FF2B5EF4-FFF2-40B4-BE49-F238E27FC236}">
                <a16:creationId xmlns:a16="http://schemas.microsoft.com/office/drawing/2014/main" id="{0A77B520-2417-094B-806B-FE5D3E89EC06}"/>
              </a:ext>
            </a:extLst>
          </p:cNvPr>
          <p:cNvSpPr/>
          <p:nvPr/>
        </p:nvSpPr>
        <p:spPr>
          <a:xfrm>
            <a:off x="7924803" y="3782412"/>
            <a:ext cx="461818" cy="415636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A427F-B169-BDD2-B919-DEADAD8B60C2}"/>
              </a:ext>
            </a:extLst>
          </p:cNvPr>
          <p:cNvSpPr txBox="1"/>
          <p:nvPr/>
        </p:nvSpPr>
        <p:spPr>
          <a:xfrm>
            <a:off x="8438575" y="3832434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34966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35D7-A89B-3AB2-97A0-D87E8CD1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638801"/>
            <a:ext cx="11658600" cy="1219200"/>
          </a:xfrm>
        </p:spPr>
        <p:txBody>
          <a:bodyPr anchor="ctr">
            <a:normAutofit/>
          </a:bodyPr>
          <a:lstStyle/>
          <a:p>
            <a:r>
              <a:rPr lang="en-US"/>
              <a:t>Engagement Findings</a:t>
            </a:r>
          </a:p>
        </p:txBody>
      </p:sp>
      <p:pic>
        <p:nvPicPr>
          <p:cNvPr id="5" name="Picture Placeholder 4" descr="Title slide for Engagement Findings showing a group of people at an outdoor pop-up event.">
            <a:extLst>
              <a:ext uri="{FF2B5EF4-FFF2-40B4-BE49-F238E27FC236}">
                <a16:creationId xmlns:a16="http://schemas.microsoft.com/office/drawing/2014/main" id="{32049468-84CE-8423-E1FE-D3FC010C7C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3" b="21379"/>
          <a:stretch>
            <a:fillRect/>
          </a:stretch>
        </p:blipFill>
        <p:spPr>
          <a:xfrm>
            <a:off x="20" y="2"/>
            <a:ext cx="12191980" cy="5638797"/>
          </a:xfrm>
          <a:noFill/>
        </p:spPr>
      </p:pic>
    </p:spTree>
    <p:extLst>
      <p:ext uri="{BB962C8B-B14F-4D97-AF65-F5344CB8AC3E}">
        <p14:creationId xmlns:p14="http://schemas.microsoft.com/office/powerpoint/2010/main" val="277236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0C31-44FE-BDCD-3AAD-C1134779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54"/>
            <a:ext cx="10515600" cy="1216025"/>
          </a:xfrm>
        </p:spPr>
        <p:txBody>
          <a:bodyPr/>
          <a:lstStyle/>
          <a:p>
            <a:r>
              <a:rPr lang="en-US" dirty="0"/>
              <a:t>Engagement by the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42D1E-1316-2EBD-97A2-2CA4E62F4D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&amp; In-Person Survey:</a:t>
            </a:r>
          </a:p>
          <a:p>
            <a:r>
              <a:rPr lang="en-US" b="1" dirty="0"/>
              <a:t>1,725 responses</a:t>
            </a:r>
          </a:p>
          <a:p>
            <a:r>
              <a:rPr lang="en-US" dirty="0"/>
              <a:t>(English, Spanish, Somali, Hmong)</a:t>
            </a:r>
          </a:p>
        </p:txBody>
      </p:sp>
      <p:pic>
        <p:nvPicPr>
          <p:cNvPr id="13" name="Picture Placeholder 6" descr="An image showing a Metro Transit staff administering an in-person survey to a passenger at a Light Rail stop.">
            <a:extLst>
              <a:ext uri="{FF2B5EF4-FFF2-40B4-BE49-F238E27FC236}">
                <a16:creationId xmlns:a16="http://schemas.microsoft.com/office/drawing/2014/main" id="{B1EEB24B-B21B-90F0-99F0-B6EDC5505C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12528"/>
          <a:stretch/>
        </p:blipFill>
        <p:spPr>
          <a:xfrm>
            <a:off x="1698625" y="1981200"/>
            <a:ext cx="2093913" cy="2095500"/>
          </a:xfr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DA98D1-9CD8-6002-5393-A9FC255055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Pop-ups:</a:t>
            </a:r>
          </a:p>
          <a:p>
            <a:r>
              <a:rPr lang="en-US" b="1" dirty="0"/>
              <a:t>100+ people engaged</a:t>
            </a:r>
          </a:p>
          <a:p>
            <a:r>
              <a:rPr lang="en-US" dirty="0"/>
              <a:t>(Juneteenth, Jazz Festival, Pride Festival)</a:t>
            </a:r>
          </a:p>
        </p:txBody>
      </p:sp>
      <p:pic>
        <p:nvPicPr>
          <p:cNvPr id="12" name="Picture Placeholder 11" descr="An image from the pop-up event showing a group of people participating in the engagement activity.">
            <a:extLst>
              <a:ext uri="{FF2B5EF4-FFF2-40B4-BE49-F238E27FC236}">
                <a16:creationId xmlns:a16="http://schemas.microsoft.com/office/drawing/2014/main" id="{EFE6FE41-C716-46D3-DEFF-683B6C0BB54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935538" y="1966913"/>
            <a:ext cx="2095500" cy="2095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89007C-7069-55BF-0276-AA529F182A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Groups:</a:t>
            </a:r>
          </a:p>
          <a:p>
            <a:r>
              <a:rPr lang="en-US" b="1" dirty="0"/>
              <a:t>40 participants</a:t>
            </a:r>
          </a:p>
          <a:p>
            <a:r>
              <a:rPr lang="en-US" dirty="0"/>
              <a:t>(Riders with Disabilities, New/Lapsed Riders, Spanish Speakers, Somali Speakers)</a:t>
            </a:r>
          </a:p>
        </p:txBody>
      </p:sp>
      <p:pic>
        <p:nvPicPr>
          <p:cNvPr id="10" name="Picture Placeholder 9" descr="An image of a focus group showing a group of people sitting around a table.">
            <a:extLst>
              <a:ext uri="{FF2B5EF4-FFF2-40B4-BE49-F238E27FC236}">
                <a16:creationId xmlns:a16="http://schemas.microsoft.com/office/drawing/2014/main" id="{112F522C-7A88-5D0E-4FA9-5F0712591A9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8174038" y="1966913"/>
            <a:ext cx="2095500" cy="2095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4074C-407D-D9A3-7543-CE32857903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5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6225D-23E5-605C-BADA-F85040DBE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924C-FCBD-AC37-8E8E-8B10BE59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353"/>
            <a:ext cx="10515600" cy="590931"/>
          </a:xfrm>
        </p:spPr>
        <p:txBody>
          <a:bodyPr/>
          <a:lstStyle/>
          <a:p>
            <a:r>
              <a:rPr lang="en-US" sz="3600" b="1" dirty="0"/>
              <a:t>Key Findings by Rider Profile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6C316-B6B0-6EB0-6ADF-23D394CF5668}"/>
              </a:ext>
            </a:extLst>
          </p:cNvPr>
          <p:cNvSpPr txBox="1"/>
          <p:nvPr/>
        </p:nvSpPr>
        <p:spPr>
          <a:xfrm>
            <a:off x="751207" y="1060284"/>
            <a:ext cx="1068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enorite" panose="00000500000000000000" pitchFamily="2" charset="0"/>
              </a:rPr>
              <a:t>Route and stop numbers, direction, and bus frequency are the most important stop-level bus sign information across riders. </a:t>
            </a:r>
          </a:p>
        </p:txBody>
      </p:sp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D6228C40-DCD1-C5D6-5D55-4BC548B869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183909"/>
              </p:ext>
            </p:extLst>
          </p:nvPr>
        </p:nvGraphicFramePr>
        <p:xfrm>
          <a:off x="629392" y="1968805"/>
          <a:ext cx="11116198" cy="4142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671">
                  <a:extLst>
                    <a:ext uri="{9D8B030D-6E8A-4147-A177-3AD203B41FA5}">
                      <a16:colId xmlns:a16="http://schemas.microsoft.com/office/drawing/2014/main" val="3175047978"/>
                    </a:ext>
                  </a:extLst>
                </a:gridCol>
                <a:gridCol w="238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84671">
                  <a:extLst>
                    <a:ext uri="{9D8B030D-6E8A-4147-A177-3AD203B41FA5}">
                      <a16:colId xmlns:a16="http://schemas.microsoft.com/office/drawing/2014/main" val="762086924"/>
                    </a:ext>
                  </a:extLst>
                </a:gridCol>
              </a:tblGrid>
              <a:tr h="5467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Profile</a:t>
                      </a:r>
                    </a:p>
                  </a:txBody>
                  <a:tcPr anchor="ctr"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 Information to Include on Sign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Determining Direction at the Stop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Determining Bus Frequency at the Stop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Inclusive Design Elements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9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Riders with Disabilities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Route number, stop number, direction, maps, frequency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 final destination, landmarks, and cardinal directions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Texting NexTrip,</a:t>
                      </a:r>
                    </a:p>
                    <a:p>
                      <a:pPr algn="ctr"/>
                      <a:r>
                        <a:rPr lang="en-US" sz="1600"/>
                        <a:t>calling Metro Transit customer service,</a:t>
                      </a:r>
                    </a:p>
                    <a:p>
                      <a:pPr algn="ctr"/>
                      <a:r>
                        <a:rPr lang="en-US" sz="1600"/>
                        <a:t>supplemental tools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 height, color contrast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039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New / Lapsed Riders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Route number, stop number, direction, maps, frequency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Use destination and landmarks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Supplemental tools,</a:t>
                      </a:r>
                    </a:p>
                    <a:p>
                      <a:pPr algn="ctr"/>
                      <a:r>
                        <a:rPr lang="en-US" sz="1600" dirty="0"/>
                        <a:t>Texting </a:t>
                      </a:r>
                      <a:r>
                        <a:rPr lang="en-US" sz="1600" dirty="0" err="1"/>
                        <a:t>NextTrip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Signs are difficult to locate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665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Spanish Speakers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Route number, frequency, translations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Use maps and landmarks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Supplemental tools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 for non-English speakers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669135"/>
                  </a:ext>
                </a:extLst>
              </a:tr>
              <a:tr h="739665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Somali Speakers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Frequency, bus fare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Ask the driver and other riders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Timetables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 for non-English speakers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26679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DE7D133-E20C-9A46-B3EE-0DB104691040}"/>
              </a:ext>
            </a:extLst>
          </p:cNvPr>
          <p:cNvSpPr txBox="1">
            <a:spLocks/>
          </p:cNvSpPr>
          <p:nvPr/>
        </p:nvSpPr>
        <p:spPr>
          <a:xfrm>
            <a:off x="9011176" y="63311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4510120-A876-4642-B753-556A5424CAF0}" type="slidenum">
              <a:rPr lang="en-US" sz="800">
                <a:solidFill>
                  <a:srgbClr val="77787B"/>
                </a:solidFill>
              </a:rPr>
              <a:pPr algn="r"/>
              <a:t>6</a:t>
            </a:fld>
            <a:endParaRPr lang="en-US" sz="800">
              <a:solidFill>
                <a:srgbClr val="77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0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5144-B466-4E5D-5F42-F04F3310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7DC5-AA24-CA89-7137-9B0873BD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9" y="554201"/>
            <a:ext cx="10515600" cy="590931"/>
          </a:xfrm>
        </p:spPr>
        <p:txBody>
          <a:bodyPr/>
          <a:lstStyle/>
          <a:p>
            <a:r>
              <a:rPr lang="en-US" sz="3600" b="1" dirty="0"/>
              <a:t>Comparisons to Survey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DF121-C131-C67A-71D7-B5B50AB2746D}"/>
              </a:ext>
            </a:extLst>
          </p:cNvPr>
          <p:cNvSpPr txBox="1"/>
          <p:nvPr/>
        </p:nvSpPr>
        <p:spPr>
          <a:xfrm>
            <a:off x="533400" y="1922657"/>
            <a:ext cx="5952744" cy="21544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 sz="1400" b="1" dirty="0"/>
              <a:t>Online Survey: Top Information Wanted on Bus Signs*</a:t>
            </a:r>
          </a:p>
        </p:txBody>
      </p:sp>
      <p:graphicFrame>
        <p:nvGraphicFramePr>
          <p:cNvPr id="5" name="Chart 4" descr="A chart comparing top information wanted on a bus sign from the focus groups and the survey. Route number, which hours the bus runs, travel direction and stop number are noted as the top information needs.">
            <a:extLst>
              <a:ext uri="{FF2B5EF4-FFF2-40B4-BE49-F238E27FC236}">
                <a16:creationId xmlns:a16="http://schemas.microsoft.com/office/drawing/2014/main" id="{E45536C9-7A22-88C1-C343-B326D6858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046591"/>
              </p:ext>
            </p:extLst>
          </p:nvPr>
        </p:nvGraphicFramePr>
        <p:xfrm>
          <a:off x="838201" y="2272013"/>
          <a:ext cx="5184648" cy="338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5AC35F-3578-3864-318A-62C215230348}"/>
              </a:ext>
            </a:extLst>
          </p:cNvPr>
          <p:cNvSpPr txBox="1"/>
          <p:nvPr/>
        </p:nvSpPr>
        <p:spPr>
          <a:xfrm>
            <a:off x="7812024" y="1813953"/>
            <a:ext cx="3726384" cy="286232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Similarities and Differences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Route number</a:t>
            </a:r>
            <a:r>
              <a:rPr lang="en-US" sz="1400" dirty="0"/>
              <a:t>, </a:t>
            </a:r>
            <a:r>
              <a:rPr lang="en-US" sz="1400" b="1" dirty="0">
                <a:solidFill>
                  <a:schemeClr val="accent1"/>
                </a:solidFill>
              </a:rPr>
              <a:t>frequency</a:t>
            </a:r>
            <a:r>
              <a:rPr lang="en-US" sz="1400" dirty="0"/>
              <a:t> (hours of operation and the days of the week the bus runs), </a:t>
            </a:r>
            <a:r>
              <a:rPr lang="en-US" sz="1400" b="1" dirty="0">
                <a:solidFill>
                  <a:schemeClr val="accent1"/>
                </a:solidFill>
              </a:rPr>
              <a:t>travel direction</a:t>
            </a:r>
            <a:r>
              <a:rPr lang="en-US" sz="1400" dirty="0"/>
              <a:t>, and </a:t>
            </a:r>
            <a:r>
              <a:rPr lang="en-US" sz="1400" b="1" dirty="0">
                <a:solidFill>
                  <a:schemeClr val="accent1"/>
                </a:solidFill>
              </a:rPr>
              <a:t>stop number </a:t>
            </a:r>
            <a:r>
              <a:rPr lang="en-US" sz="1400" dirty="0"/>
              <a:t>are identified in the groups a being the most important information for bus signs.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New and lapsed riders as well as Somali- speaking riders both identify </a:t>
            </a:r>
            <a:r>
              <a:rPr lang="en-US" sz="1400" b="1" dirty="0">
                <a:solidFill>
                  <a:schemeClr val="accent1"/>
                </a:solidFill>
              </a:rPr>
              <a:t>bus fare </a:t>
            </a:r>
            <a:r>
              <a:rPr lang="en-US" sz="1400" dirty="0"/>
              <a:t>details as key information. Some riders with a disability seek </a:t>
            </a:r>
            <a:r>
              <a:rPr lang="en-US" sz="1400" b="1" dirty="0">
                <a:solidFill>
                  <a:schemeClr val="accent1"/>
                </a:solidFill>
              </a:rPr>
              <a:t>route maps and final destinations</a:t>
            </a:r>
            <a:r>
              <a:rPr lang="en-US" sz="1400" dirty="0"/>
              <a:t> rather than travel direction for navigation purposes.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2F6241-176F-6FAE-47F6-71361028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165" y="4045226"/>
            <a:ext cx="337931" cy="109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889B0-AFF1-9BFA-4B6B-7EAC8DD1D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9465" y="3964380"/>
            <a:ext cx="115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Top Info Also Identified in Focus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F73F0-236D-9E94-B5EB-A98AD5348C03}"/>
              </a:ext>
            </a:extLst>
          </p:cNvPr>
          <p:cNvSpPr txBox="1"/>
          <p:nvPr/>
        </p:nvSpPr>
        <p:spPr>
          <a:xfrm>
            <a:off x="838201" y="5737592"/>
            <a:ext cx="6021087" cy="29238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900"/>
              <a:t>*Survey results sourced from Metro Transit’s Stop-level Signage Evaluation engagement survey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B71B7FF-D7FD-EC8B-10DE-2517A350C6DF}"/>
              </a:ext>
            </a:extLst>
          </p:cNvPr>
          <p:cNvSpPr txBox="1">
            <a:spLocks/>
          </p:cNvSpPr>
          <p:nvPr/>
        </p:nvSpPr>
        <p:spPr>
          <a:xfrm>
            <a:off x="9011176" y="63311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4510120-A876-4642-B753-556A5424CAF0}" type="slidenum">
              <a:rPr lang="en-US" sz="800">
                <a:solidFill>
                  <a:srgbClr val="77787B"/>
                </a:solidFill>
              </a:rPr>
              <a:pPr algn="r"/>
              <a:t>7</a:t>
            </a:fld>
            <a:endParaRPr lang="en-US" sz="800">
              <a:solidFill>
                <a:srgbClr val="77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32C0-DEC8-EAE1-1C21-7CF9AE86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339BF-0D61-282C-2173-23CD9C725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Tier 2 Sign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Reintroduce (more general) frequency information charts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stop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location-specific QR code to connect riders with real-time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Expand Tier 2 signs to additional locations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10D9B-531B-1480-AC19-7A064491D1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Pilot Approach &amp;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Pilot sign updates at select stops to test improvements before system-wide rollout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internal coordination and information update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Prioritize accessibility &amp; clarity by designing for readability, ADA compliance and diverse rider needs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EB34A-55C8-75F7-B280-3112AEA2F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the updated Tier 2 stop sign showing route number, stop name, frequency chart with a stop-specific QR code, direction, destinations and a route map.">
            <a:extLst>
              <a:ext uri="{FF2B5EF4-FFF2-40B4-BE49-F238E27FC236}">
                <a16:creationId xmlns:a16="http://schemas.microsoft.com/office/drawing/2014/main" id="{CD6EDE84-C444-69BA-1D79-6444CBB3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2659"/>
            <a:ext cx="9340934" cy="534768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E9A0B3-BB8A-FE65-0AA5-161C1D6F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6"/>
            <a:ext cx="10515600" cy="1216025"/>
          </a:xfrm>
        </p:spPr>
        <p:txBody>
          <a:bodyPr/>
          <a:lstStyle/>
          <a:p>
            <a:r>
              <a:rPr lang="en-US" dirty="0"/>
              <a:t>Updated Tier 2 stop sign</a:t>
            </a:r>
          </a:p>
        </p:txBody>
      </p:sp>
    </p:spTree>
    <p:extLst>
      <p:ext uri="{BB962C8B-B14F-4D97-AF65-F5344CB8AC3E}">
        <p14:creationId xmlns:p14="http://schemas.microsoft.com/office/powerpoint/2010/main" val="65376372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09F8522-AC5F-364F-8B19-BCF9DB65CD0D}" vid="{25A1EF37-E185-DF46-BAD2-25068B7EA9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b45a1d-b84b-4644-8999-78311e8f0e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63948B8364D43A17539D4DB4CF303" ma:contentTypeVersion="14" ma:contentTypeDescription="Create a new document." ma:contentTypeScope="" ma:versionID="6efd0809b307ac503c11e2eaf74f2970">
  <xsd:schema xmlns:xsd="http://www.w3.org/2001/XMLSchema" xmlns:xs="http://www.w3.org/2001/XMLSchema" xmlns:p="http://schemas.microsoft.com/office/2006/metadata/properties" xmlns:ns2="64b45a1d-b84b-4644-8999-78311e8f0e53" xmlns:ns3="e67cc7ca-041d-4fbc-8d11-80be1a0e0038" targetNamespace="http://schemas.microsoft.com/office/2006/metadata/properties" ma:root="true" ma:fieldsID="58d7d286a1957f1bcfad88ab4a2d176b" ns2:_="" ns3:_="">
    <xsd:import namespace="64b45a1d-b84b-4644-8999-78311e8f0e53"/>
    <xsd:import namespace="e67cc7ca-041d-4fbc-8d11-80be1a0e0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45a1d-b84b-4644-8999-78311e8f0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f0ffc36-a9af-4332-beee-56f6503c8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cc7ca-041d-4fbc-8d11-80be1a0e00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64b45a1d-b84b-4644-8999-78311e8f0e5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67cc7ca-041d-4fbc-8d11-80be1a0e003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7D7220-3EEC-41FB-AA78-D3F6A8D4A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45a1d-b84b-4644-8999-78311e8f0e53"/>
    <ds:schemaRef ds:uri="e67cc7ca-041d-4fbc-8d11-80be1a0e00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MT-Presentation</Template>
  <TotalTime>980</TotalTime>
  <Words>658</Words>
  <Application>Microsoft Office PowerPoint</Application>
  <PresentationFormat>Widescreen</PresentationFormat>
  <Paragraphs>103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System Font Regular</vt:lpstr>
      <vt:lpstr>Tenorite</vt:lpstr>
      <vt:lpstr>Metro Transit</vt:lpstr>
      <vt:lpstr>Stop-Level Signage Evaluation TAAC Update</vt:lpstr>
      <vt:lpstr>Project Overview</vt:lpstr>
      <vt:lpstr>Project Timeline</vt:lpstr>
      <vt:lpstr>Engagement Findings</vt:lpstr>
      <vt:lpstr>Engagement by the numbers</vt:lpstr>
      <vt:lpstr>Key Findings by Rider Profile</vt:lpstr>
      <vt:lpstr>Comparisons to Survey Results</vt:lpstr>
      <vt:lpstr>Recommendations</vt:lpstr>
      <vt:lpstr>Updated Tier 2 stop sign</vt:lpstr>
      <vt:lpstr>Next Steps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Schedule Evaluation</dc:title>
  <dc:subject/>
  <dc:creator>Bakken, Nathan</dc:creator>
  <cp:keywords/>
  <dc:description/>
  <cp:lastModifiedBy>Hadzic-Stanek, Jasna</cp:lastModifiedBy>
  <cp:revision>10</cp:revision>
  <cp:lastPrinted>2025-02-04T19:37:05Z</cp:lastPrinted>
  <dcterms:created xsi:type="dcterms:W3CDTF">2024-08-16T18:34:57Z</dcterms:created>
  <dcterms:modified xsi:type="dcterms:W3CDTF">2026-01-30T19:15:22Z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0x010100DC863948B8364D43A17539D4DB4CF303</vt:lpwstr>
  </property>
  <property fmtid="{D5CDD505-2E9C-101B-9397-08002B2CF9AE}" pid="4" name="MediaServiceImageTags">
    <vt:lpwstr/>
  </property>
</Properties>
</file>