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95" r:id="rId2"/>
  </p:sldMasterIdLst>
  <p:notesMasterIdLst>
    <p:notesMasterId r:id="rId16"/>
  </p:notesMasterIdLst>
  <p:handoutMasterIdLst>
    <p:handoutMasterId r:id="rId17"/>
  </p:handoutMasterIdLst>
  <p:sldIdLst>
    <p:sldId id="283" r:id="rId3"/>
    <p:sldId id="294" r:id="rId4"/>
    <p:sldId id="300" r:id="rId5"/>
    <p:sldId id="299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7" r:id="rId14"/>
    <p:sldId id="298" r:id="rId15"/>
  </p:sldIdLst>
  <p:sldSz cx="16257588" cy="13003213"/>
  <p:notesSz cx="6858000" cy="9144000"/>
  <p:defaultTextStyle>
    <a:defPPr>
      <a:defRPr lang="en-US"/>
    </a:defPPr>
    <a:lvl1pPr marL="0" algn="l" defTabSz="1671980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1pPr>
    <a:lvl2pPr marL="835990" algn="l" defTabSz="1671980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2pPr>
    <a:lvl3pPr marL="1671980" algn="l" defTabSz="1671980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3pPr>
    <a:lvl4pPr marL="2507971" algn="l" defTabSz="1671980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4pPr>
    <a:lvl5pPr marL="3343961" algn="l" defTabSz="1671980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5pPr>
    <a:lvl6pPr marL="4179951" algn="l" defTabSz="1671980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6pPr>
    <a:lvl7pPr marL="5015941" algn="l" defTabSz="1671980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7pPr>
    <a:lvl8pPr marL="5851931" algn="l" defTabSz="1671980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8pPr>
    <a:lvl9pPr marL="6687922" algn="l" defTabSz="1671980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A1"/>
    <a:srgbClr val="EEF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68638" autoAdjust="0"/>
  </p:normalViewPr>
  <p:slideViewPr>
    <p:cSldViewPr snapToGrid="0" snapToObjects="1">
      <p:cViewPr varScale="1">
        <p:scale>
          <a:sx n="33" d="100"/>
          <a:sy n="33" d="100"/>
        </p:scale>
        <p:origin x="2016" y="78"/>
      </p:cViewPr>
      <p:guideLst>
        <p:guide orient="horz" pos="4095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94093-3D06-4881-9024-ACC86AB9F78C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8D9B8-1A58-4597-B307-6F6223C10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236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B51D6-5C6A-354A-BFD7-7A552C770F9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7F39A-36E0-E64B-BE4C-7818335A4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330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discussion of Current base as a starter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5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889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77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56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discussion of Current base as a starter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discussion of Current base as a starter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88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889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88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88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889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88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Topstripe-full-PPT-150d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257588" cy="1300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319" y="4039427"/>
            <a:ext cx="13818950" cy="27872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638" y="7368488"/>
            <a:ext cx="11380312" cy="3323043"/>
          </a:xfrm>
        </p:spPr>
        <p:txBody>
          <a:bodyPr/>
          <a:lstStyle>
            <a:lvl1pPr marL="0" indent="0" algn="ctr">
              <a:buNone/>
              <a:defRPr/>
            </a:lvl1pPr>
            <a:lvl2pPr marL="835990" indent="0" algn="ctr">
              <a:buNone/>
              <a:defRPr/>
            </a:lvl2pPr>
            <a:lvl3pPr marL="1671980" indent="0" algn="ctr">
              <a:buNone/>
              <a:defRPr/>
            </a:lvl3pPr>
            <a:lvl4pPr marL="2507971" indent="0" algn="ctr">
              <a:buNone/>
              <a:defRPr/>
            </a:lvl4pPr>
            <a:lvl5pPr marL="3343961" indent="0" algn="ctr">
              <a:buNone/>
              <a:defRPr/>
            </a:lvl5pPr>
            <a:lvl6pPr marL="4179951" indent="0" algn="ctr">
              <a:buNone/>
              <a:defRPr/>
            </a:lvl6pPr>
            <a:lvl7pPr marL="5015941" indent="0" algn="ctr">
              <a:buNone/>
              <a:defRPr/>
            </a:lvl7pPr>
            <a:lvl8pPr marL="5851931" indent="0" algn="ctr">
              <a:buNone/>
              <a:defRPr/>
            </a:lvl8pPr>
            <a:lvl9pPr marL="668792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12" descr="82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786751" y="11413931"/>
            <a:ext cx="3949652" cy="1155841"/>
          </a:xfrm>
          <a:prstGeom prst="rect">
            <a:avLst/>
          </a:prstGeom>
        </p:spPr>
      </p:pic>
      <p:pic>
        <p:nvPicPr>
          <p:cNvPr id="8" name="Picture 7" descr="mlogo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4149492" y="258221"/>
            <a:ext cx="677400" cy="722401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80" y="3034086"/>
            <a:ext cx="13629909" cy="70257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12880" y="1186058"/>
            <a:ext cx="14631829" cy="1501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12880" y="1186058"/>
            <a:ext cx="14631829" cy="1501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80" y="3034086"/>
            <a:ext cx="14631829" cy="85815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12880" y="1186058"/>
            <a:ext cx="14631829" cy="1501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80" y="3034086"/>
            <a:ext cx="13629909" cy="70257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12880" y="1186058"/>
            <a:ext cx="14631829" cy="15018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37" y="6402966"/>
            <a:ext cx="13818950" cy="2582583"/>
          </a:xfrm>
        </p:spPr>
        <p:txBody>
          <a:bodyPr anchor="t"/>
          <a:lstStyle>
            <a:lvl1pPr algn="l">
              <a:defRPr sz="73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37" y="3558517"/>
            <a:ext cx="13818950" cy="2844452"/>
          </a:xfrm>
        </p:spPr>
        <p:txBody>
          <a:bodyPr anchor="b"/>
          <a:lstStyle>
            <a:lvl1pPr marL="0" indent="0">
              <a:buNone/>
              <a:defRPr sz="3700"/>
            </a:lvl1pPr>
            <a:lvl2pPr marL="835990" indent="0">
              <a:buNone/>
              <a:defRPr sz="3300"/>
            </a:lvl2pPr>
            <a:lvl3pPr marL="1671980" indent="0">
              <a:buNone/>
              <a:defRPr sz="2900"/>
            </a:lvl3pPr>
            <a:lvl4pPr marL="2507971" indent="0">
              <a:buNone/>
              <a:defRPr sz="2600"/>
            </a:lvl4pPr>
            <a:lvl5pPr marL="3343961" indent="0">
              <a:buNone/>
              <a:defRPr sz="2600"/>
            </a:lvl5pPr>
            <a:lvl6pPr marL="4179951" indent="0">
              <a:buNone/>
              <a:defRPr sz="2600"/>
            </a:lvl6pPr>
            <a:lvl7pPr marL="5015941" indent="0">
              <a:buNone/>
              <a:defRPr sz="2600"/>
            </a:lvl7pPr>
            <a:lvl8pPr marL="5851931" indent="0">
              <a:buNone/>
              <a:defRPr sz="2600"/>
            </a:lvl8pPr>
            <a:lvl9pPr marL="6687922" indent="0">
              <a:buNone/>
              <a:defRPr sz="2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79" y="3034086"/>
            <a:ext cx="7180435" cy="8581520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7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4274" y="3034086"/>
            <a:ext cx="7180435" cy="8581520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7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0" y="1186058"/>
            <a:ext cx="14631829" cy="15018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81" y="2910674"/>
            <a:ext cx="7183258" cy="1213030"/>
          </a:xfrm>
        </p:spPr>
        <p:txBody>
          <a:bodyPr anchor="b"/>
          <a:lstStyle>
            <a:lvl1pPr marL="0" indent="0">
              <a:buNone/>
              <a:defRPr sz="4400" b="1"/>
            </a:lvl1pPr>
            <a:lvl2pPr marL="835990" indent="0">
              <a:buNone/>
              <a:defRPr sz="3700" b="1"/>
            </a:lvl2pPr>
            <a:lvl3pPr marL="1671980" indent="0">
              <a:buNone/>
              <a:defRPr sz="3300" b="1"/>
            </a:lvl3pPr>
            <a:lvl4pPr marL="2507971" indent="0">
              <a:buNone/>
              <a:defRPr sz="2900" b="1"/>
            </a:lvl4pPr>
            <a:lvl5pPr marL="3343961" indent="0">
              <a:buNone/>
              <a:defRPr sz="2900" b="1"/>
            </a:lvl5pPr>
            <a:lvl6pPr marL="4179951" indent="0">
              <a:buNone/>
              <a:defRPr sz="2900" b="1"/>
            </a:lvl6pPr>
            <a:lvl7pPr marL="5015941" indent="0">
              <a:buNone/>
              <a:defRPr sz="2900" b="1"/>
            </a:lvl7pPr>
            <a:lvl8pPr marL="5851931" indent="0">
              <a:buNone/>
              <a:defRPr sz="2900" b="1"/>
            </a:lvl8pPr>
            <a:lvl9pPr marL="6687922" indent="0">
              <a:buNone/>
              <a:defRPr sz="2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81" y="4123704"/>
            <a:ext cx="7183258" cy="7491898"/>
          </a:xfrm>
        </p:spPr>
        <p:txBody>
          <a:bodyPr/>
          <a:lstStyle>
            <a:lvl1pPr>
              <a:defRPr sz="4400"/>
            </a:lvl1pPr>
            <a:lvl2pPr>
              <a:defRPr sz="37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631" y="2910674"/>
            <a:ext cx="7186080" cy="1213030"/>
          </a:xfrm>
        </p:spPr>
        <p:txBody>
          <a:bodyPr anchor="b"/>
          <a:lstStyle>
            <a:lvl1pPr marL="0" indent="0">
              <a:buNone/>
              <a:defRPr sz="4400" b="1"/>
            </a:lvl1pPr>
            <a:lvl2pPr marL="835990" indent="0">
              <a:buNone/>
              <a:defRPr sz="3700" b="1"/>
            </a:lvl2pPr>
            <a:lvl3pPr marL="1671980" indent="0">
              <a:buNone/>
              <a:defRPr sz="3300" b="1"/>
            </a:lvl3pPr>
            <a:lvl4pPr marL="2507971" indent="0">
              <a:buNone/>
              <a:defRPr sz="2900" b="1"/>
            </a:lvl4pPr>
            <a:lvl5pPr marL="3343961" indent="0">
              <a:buNone/>
              <a:defRPr sz="2900" b="1"/>
            </a:lvl5pPr>
            <a:lvl6pPr marL="4179951" indent="0">
              <a:buNone/>
              <a:defRPr sz="2900" b="1"/>
            </a:lvl6pPr>
            <a:lvl7pPr marL="5015941" indent="0">
              <a:buNone/>
              <a:defRPr sz="2900" b="1"/>
            </a:lvl7pPr>
            <a:lvl8pPr marL="5851931" indent="0">
              <a:buNone/>
              <a:defRPr sz="2900" b="1"/>
            </a:lvl8pPr>
            <a:lvl9pPr marL="6687922" indent="0">
              <a:buNone/>
              <a:defRPr sz="2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631" y="4123704"/>
            <a:ext cx="7186080" cy="7491898"/>
          </a:xfrm>
        </p:spPr>
        <p:txBody>
          <a:bodyPr/>
          <a:lstStyle>
            <a:lvl1pPr>
              <a:defRPr sz="4400"/>
            </a:lvl1pPr>
            <a:lvl2pPr>
              <a:defRPr sz="37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12880" y="1186058"/>
            <a:ext cx="14631829" cy="15018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1" y="9102251"/>
            <a:ext cx="9754553" cy="1074572"/>
          </a:xfrm>
        </p:spPr>
        <p:txBody>
          <a:bodyPr anchor="b"/>
          <a:lstStyle>
            <a:lvl1pPr algn="l">
              <a:defRPr sz="3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601" y="1425665"/>
            <a:ext cx="9754553" cy="7538123"/>
          </a:xfrm>
        </p:spPr>
        <p:txBody>
          <a:bodyPr/>
          <a:lstStyle>
            <a:lvl1pPr marL="0" indent="0">
              <a:buNone/>
              <a:defRPr sz="5900"/>
            </a:lvl1pPr>
            <a:lvl2pPr marL="835990" indent="0">
              <a:buNone/>
              <a:defRPr sz="5100"/>
            </a:lvl2pPr>
            <a:lvl3pPr marL="1671980" indent="0">
              <a:buNone/>
              <a:defRPr sz="4400"/>
            </a:lvl3pPr>
            <a:lvl4pPr marL="2507971" indent="0">
              <a:buNone/>
              <a:defRPr sz="3700"/>
            </a:lvl4pPr>
            <a:lvl5pPr marL="3343961" indent="0">
              <a:buNone/>
              <a:defRPr sz="3700"/>
            </a:lvl5pPr>
            <a:lvl6pPr marL="4179951" indent="0">
              <a:buNone/>
              <a:defRPr sz="3700"/>
            </a:lvl6pPr>
            <a:lvl7pPr marL="5015941" indent="0">
              <a:buNone/>
              <a:defRPr sz="3700"/>
            </a:lvl7pPr>
            <a:lvl8pPr marL="5851931" indent="0">
              <a:buNone/>
              <a:defRPr sz="3700"/>
            </a:lvl8pPr>
            <a:lvl9pPr marL="6687922" indent="0">
              <a:buNone/>
              <a:defRPr sz="37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601" y="10176823"/>
            <a:ext cx="9754553" cy="1526071"/>
          </a:xfrm>
        </p:spPr>
        <p:txBody>
          <a:bodyPr/>
          <a:lstStyle>
            <a:lvl1pPr marL="0" indent="0">
              <a:buNone/>
              <a:defRPr sz="2600"/>
            </a:lvl1pPr>
            <a:lvl2pPr marL="835990" indent="0">
              <a:buNone/>
              <a:defRPr sz="2200"/>
            </a:lvl2pPr>
            <a:lvl3pPr marL="1671980" indent="0">
              <a:buNone/>
              <a:defRPr sz="1800"/>
            </a:lvl3pPr>
            <a:lvl4pPr marL="2507971" indent="0">
              <a:buNone/>
              <a:defRPr sz="1600"/>
            </a:lvl4pPr>
            <a:lvl5pPr marL="3343961" indent="0">
              <a:buNone/>
              <a:defRPr sz="1600"/>
            </a:lvl5pPr>
            <a:lvl6pPr marL="4179951" indent="0">
              <a:buNone/>
              <a:defRPr sz="1600"/>
            </a:lvl6pPr>
            <a:lvl7pPr marL="5015941" indent="0">
              <a:buNone/>
              <a:defRPr sz="1600"/>
            </a:lvl7pPr>
            <a:lvl8pPr marL="5851931" indent="0">
              <a:buNone/>
              <a:defRPr sz="1600"/>
            </a:lvl8pPr>
            <a:lvl9pPr marL="6687922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12880" y="1186058"/>
            <a:ext cx="14631829" cy="15018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Topstripe-full-PPT-150dpi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6257588" cy="1300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90300" y="1146812"/>
            <a:ext cx="14631829" cy="216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198" tIns="83599" rIns="167198" bIns="835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80" y="3034086"/>
            <a:ext cx="14631829" cy="858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198" tIns="83599" rIns="167198" bIns="835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2" y="12390026"/>
            <a:ext cx="3793437" cy="90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67198" tIns="83599" rIns="167198" bIns="83599" numCol="1" anchor="t" anchorCtr="0" compatLnSpc="1">
            <a:prstTxWarp prst="textNoShape">
              <a:avLst/>
            </a:prstTxWarp>
          </a:bodyPr>
          <a:lstStyle>
            <a:lvl1pPr algn="r">
              <a:defRPr sz="2600"/>
            </a:lvl1pPr>
          </a:lstStyle>
          <a:p>
            <a:fld id="{7BA0A6AB-AE58-4F6F-8038-CF83270563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7" descr="Topstripe-full-PPT-150dpi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6257588" cy="1300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829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11786751" y="11413931"/>
            <a:ext cx="3949652" cy="1155841"/>
          </a:xfrm>
          <a:prstGeom prst="rect">
            <a:avLst/>
          </a:prstGeom>
        </p:spPr>
      </p:pic>
      <p:pic>
        <p:nvPicPr>
          <p:cNvPr id="9" name="Picture 8" descr="mlogo.pn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14149492" y="258221"/>
            <a:ext cx="677400" cy="7224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70" r:id="rId10"/>
    <p:sldLayoutId id="2147483674" r:id="rId11"/>
    <p:sldLayoutId id="2147483678" r:id="rId12"/>
  </p:sldLayoutIdLst>
  <p:transition spd="med">
    <p:wipe dir="d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100" b="1">
          <a:solidFill>
            <a:srgbClr val="10559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100" b="1">
          <a:solidFill>
            <a:srgbClr val="105594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100" b="1">
          <a:solidFill>
            <a:srgbClr val="105594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100" b="1">
          <a:solidFill>
            <a:srgbClr val="105594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100" b="1">
          <a:solidFill>
            <a:srgbClr val="105594"/>
          </a:solidFill>
          <a:latin typeface="Arial" charset="0"/>
        </a:defRPr>
      </a:lvl5pPr>
      <a:lvl6pPr marL="835990" algn="l" rtl="0" eaLnBrk="1" fontAlgn="base" hangingPunct="1">
        <a:spcBef>
          <a:spcPct val="0"/>
        </a:spcBef>
        <a:spcAft>
          <a:spcPct val="0"/>
        </a:spcAft>
        <a:defRPr sz="5100" b="1">
          <a:solidFill>
            <a:srgbClr val="105594"/>
          </a:solidFill>
          <a:latin typeface="Arial" charset="0"/>
        </a:defRPr>
      </a:lvl6pPr>
      <a:lvl7pPr marL="1671980" algn="l" rtl="0" eaLnBrk="1" fontAlgn="base" hangingPunct="1">
        <a:spcBef>
          <a:spcPct val="0"/>
        </a:spcBef>
        <a:spcAft>
          <a:spcPct val="0"/>
        </a:spcAft>
        <a:defRPr sz="5100" b="1">
          <a:solidFill>
            <a:srgbClr val="105594"/>
          </a:solidFill>
          <a:latin typeface="Arial" charset="0"/>
        </a:defRPr>
      </a:lvl7pPr>
      <a:lvl8pPr marL="2507971" algn="l" rtl="0" eaLnBrk="1" fontAlgn="base" hangingPunct="1">
        <a:spcBef>
          <a:spcPct val="0"/>
        </a:spcBef>
        <a:spcAft>
          <a:spcPct val="0"/>
        </a:spcAft>
        <a:defRPr sz="5100" b="1">
          <a:solidFill>
            <a:srgbClr val="105594"/>
          </a:solidFill>
          <a:latin typeface="Arial" charset="0"/>
        </a:defRPr>
      </a:lvl8pPr>
      <a:lvl9pPr marL="3343961" algn="l" rtl="0" eaLnBrk="1" fontAlgn="base" hangingPunct="1">
        <a:spcBef>
          <a:spcPct val="0"/>
        </a:spcBef>
        <a:spcAft>
          <a:spcPct val="0"/>
        </a:spcAft>
        <a:defRPr sz="5100" b="1">
          <a:solidFill>
            <a:srgbClr val="105594"/>
          </a:solidFill>
          <a:latin typeface="Arial" charset="0"/>
        </a:defRPr>
      </a:lvl9pPr>
    </p:titleStyle>
    <p:bodyStyle>
      <a:lvl1pPr marL="626993" indent="-626993" algn="l" rtl="0" eaLnBrk="1" fontAlgn="base" hangingPunct="1">
        <a:spcBef>
          <a:spcPct val="20000"/>
        </a:spcBef>
        <a:spcAft>
          <a:spcPct val="0"/>
        </a:spcAft>
        <a:buClr>
          <a:srgbClr val="FC0128"/>
        </a:buClr>
        <a:buSzPct val="125000"/>
        <a:buChar char="•"/>
        <a:defRPr sz="4400">
          <a:solidFill>
            <a:srgbClr val="105594"/>
          </a:solidFill>
          <a:latin typeface="+mn-lt"/>
          <a:ea typeface="+mn-ea"/>
          <a:cs typeface="+mn-cs"/>
        </a:defRPr>
      </a:lvl1pPr>
      <a:lvl2pPr marL="1358484" indent="-522494" algn="l" rtl="0" eaLnBrk="1" fontAlgn="base" hangingPunct="1">
        <a:spcBef>
          <a:spcPct val="20000"/>
        </a:spcBef>
        <a:spcAft>
          <a:spcPct val="0"/>
        </a:spcAft>
        <a:buChar char="–"/>
        <a:defRPr sz="3700">
          <a:solidFill>
            <a:srgbClr val="105594"/>
          </a:solidFill>
          <a:latin typeface="+mn-lt"/>
        </a:defRPr>
      </a:lvl2pPr>
      <a:lvl3pPr marL="2089976" indent="-417995" algn="l" rtl="0" eaLnBrk="1" fontAlgn="base" hangingPunct="1">
        <a:spcBef>
          <a:spcPct val="20000"/>
        </a:spcBef>
        <a:spcAft>
          <a:spcPct val="0"/>
        </a:spcAft>
        <a:buChar char="•"/>
        <a:defRPr sz="4400">
          <a:solidFill>
            <a:schemeClr val="tx1"/>
          </a:solidFill>
          <a:latin typeface="+mn-lt"/>
        </a:defRPr>
      </a:lvl3pPr>
      <a:lvl4pPr marL="2925966" indent="-417995" algn="l" rtl="0" eaLnBrk="1" fontAlgn="base" hangingPunct="1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</a:defRPr>
      </a:lvl4pPr>
      <a:lvl5pPr marL="3761956" indent="-417995" algn="l" rtl="0" eaLnBrk="1" fontAlgn="base" hangingPunct="1">
        <a:spcBef>
          <a:spcPct val="20000"/>
        </a:spcBef>
        <a:spcAft>
          <a:spcPct val="0"/>
        </a:spcAft>
        <a:buChar char="»"/>
        <a:defRPr sz="3700">
          <a:solidFill>
            <a:schemeClr val="tx1"/>
          </a:solidFill>
          <a:latin typeface="+mn-lt"/>
        </a:defRPr>
      </a:lvl5pPr>
      <a:lvl6pPr marL="4597946" indent="-417995" algn="l" rtl="0" eaLnBrk="1" fontAlgn="base" hangingPunct="1">
        <a:spcBef>
          <a:spcPct val="20000"/>
        </a:spcBef>
        <a:spcAft>
          <a:spcPct val="0"/>
        </a:spcAft>
        <a:buChar char="»"/>
        <a:defRPr sz="3700">
          <a:solidFill>
            <a:schemeClr val="tx1"/>
          </a:solidFill>
          <a:latin typeface="+mn-lt"/>
        </a:defRPr>
      </a:lvl6pPr>
      <a:lvl7pPr marL="5433936" indent="-417995" algn="l" rtl="0" eaLnBrk="1" fontAlgn="base" hangingPunct="1">
        <a:spcBef>
          <a:spcPct val="20000"/>
        </a:spcBef>
        <a:spcAft>
          <a:spcPct val="0"/>
        </a:spcAft>
        <a:buChar char="»"/>
        <a:defRPr sz="3700">
          <a:solidFill>
            <a:schemeClr val="tx1"/>
          </a:solidFill>
          <a:latin typeface="+mn-lt"/>
        </a:defRPr>
      </a:lvl7pPr>
      <a:lvl8pPr marL="6269927" indent="-417995" algn="l" rtl="0" eaLnBrk="1" fontAlgn="base" hangingPunct="1">
        <a:spcBef>
          <a:spcPct val="20000"/>
        </a:spcBef>
        <a:spcAft>
          <a:spcPct val="0"/>
        </a:spcAft>
        <a:buChar char="»"/>
        <a:defRPr sz="3700">
          <a:solidFill>
            <a:schemeClr val="tx1"/>
          </a:solidFill>
          <a:latin typeface="+mn-lt"/>
        </a:defRPr>
      </a:lvl8pPr>
      <a:lvl9pPr marL="7105917" indent="-417995" algn="l" rtl="0" eaLnBrk="1" fontAlgn="base" hangingPunct="1">
        <a:spcBef>
          <a:spcPct val="20000"/>
        </a:spcBef>
        <a:spcAft>
          <a:spcPct val="0"/>
        </a:spcAft>
        <a:buChar char="»"/>
        <a:defRPr sz="3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1980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5990" algn="l" defTabSz="1671980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1980" algn="l" defTabSz="1671980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07971" algn="l" defTabSz="1671980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43961" algn="l" defTabSz="1671980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79951" algn="l" defTabSz="1671980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15941" algn="l" defTabSz="1671980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51931" algn="l" defTabSz="1671980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687922" algn="l" defTabSz="1671980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Topstripe-full-PPT-150d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257588" cy="13003213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90300" y="1146812"/>
            <a:ext cx="14631829" cy="216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80" y="3034084"/>
            <a:ext cx="14631829" cy="858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80" y="11841352"/>
            <a:ext cx="3793437" cy="90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89"/>
            </a:lvl1pPr>
          </a:lstStyle>
          <a:p>
            <a:pPr>
              <a:buClr>
                <a:prstClr val="black"/>
              </a:buClr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 flipH="1">
            <a:off x="7238496" y="11841352"/>
            <a:ext cx="832236" cy="90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134"/>
            </a:lvl1pPr>
          </a:lstStyle>
          <a:p>
            <a:pPr>
              <a:buClr>
                <a:prstClr val="black"/>
              </a:buClr>
            </a:pPr>
            <a:fld id="{7FFC4C9B-B19F-40F3-A41F-C6D7DFF5A73E}" type="slidenum">
              <a:rPr lang="en-US" smtClean="0">
                <a:solidFill>
                  <a:prstClr val="black"/>
                </a:solidFill>
              </a:rPr>
              <a:pPr>
                <a:buClr>
                  <a:prstClr val="black"/>
                </a:buClr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93363"/>
      </p:ext>
    </p:extLst>
  </p:cSld>
  <p:clrMap bg1="lt1" tx1="dk1" bg2="lt2" tx2="dk2" accent1="accent1" accent2="accent2" accent3="accent3" accent4="accent4" accent5="accent5" accent6="accent6" hlink="hlink" folHlink="folHlink"/>
  <p:transition spd="slow">
    <p:wipe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978" b="1" baseline="0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978" b="1">
          <a:solidFill>
            <a:srgbClr val="105594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978" b="1">
          <a:solidFill>
            <a:srgbClr val="105594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978" b="1">
          <a:solidFill>
            <a:srgbClr val="105594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978" b="1">
          <a:solidFill>
            <a:srgbClr val="105594"/>
          </a:solidFill>
          <a:latin typeface="Arial" charset="0"/>
        </a:defRPr>
      </a:lvl5pPr>
      <a:lvl6pPr marL="812902" algn="l" rtl="0" eaLnBrk="1" fontAlgn="base" hangingPunct="1">
        <a:spcBef>
          <a:spcPct val="0"/>
        </a:spcBef>
        <a:spcAft>
          <a:spcPct val="0"/>
        </a:spcAft>
        <a:defRPr sz="4978" b="1">
          <a:solidFill>
            <a:srgbClr val="105594"/>
          </a:solidFill>
          <a:latin typeface="Arial" charset="0"/>
        </a:defRPr>
      </a:lvl6pPr>
      <a:lvl7pPr marL="1625803" algn="l" rtl="0" eaLnBrk="1" fontAlgn="base" hangingPunct="1">
        <a:spcBef>
          <a:spcPct val="0"/>
        </a:spcBef>
        <a:spcAft>
          <a:spcPct val="0"/>
        </a:spcAft>
        <a:defRPr sz="4978" b="1">
          <a:solidFill>
            <a:srgbClr val="105594"/>
          </a:solidFill>
          <a:latin typeface="Arial" charset="0"/>
        </a:defRPr>
      </a:lvl7pPr>
      <a:lvl8pPr marL="2438705" algn="l" rtl="0" eaLnBrk="1" fontAlgn="base" hangingPunct="1">
        <a:spcBef>
          <a:spcPct val="0"/>
        </a:spcBef>
        <a:spcAft>
          <a:spcPct val="0"/>
        </a:spcAft>
        <a:defRPr sz="4978" b="1">
          <a:solidFill>
            <a:srgbClr val="105594"/>
          </a:solidFill>
          <a:latin typeface="Arial" charset="0"/>
        </a:defRPr>
      </a:lvl8pPr>
      <a:lvl9pPr marL="3251606" algn="l" rtl="0" eaLnBrk="1" fontAlgn="base" hangingPunct="1">
        <a:spcBef>
          <a:spcPct val="0"/>
        </a:spcBef>
        <a:spcAft>
          <a:spcPct val="0"/>
        </a:spcAft>
        <a:defRPr sz="4978" b="1">
          <a:solidFill>
            <a:srgbClr val="105594"/>
          </a:solidFill>
          <a:latin typeface="Arial" charset="0"/>
        </a:defRPr>
      </a:lvl9pPr>
    </p:titleStyle>
    <p:bodyStyle>
      <a:lvl1pPr marL="609676" indent="-609676" algn="l" rtl="0" eaLnBrk="1" fontAlgn="base" hangingPunct="1">
        <a:spcBef>
          <a:spcPct val="20000"/>
        </a:spcBef>
        <a:spcAft>
          <a:spcPct val="0"/>
        </a:spcAft>
        <a:buClr>
          <a:srgbClr val="FC0128"/>
        </a:buClr>
        <a:buSzPct val="125000"/>
        <a:buChar char="•"/>
        <a:defRPr sz="4267">
          <a:solidFill>
            <a:srgbClr val="105594"/>
          </a:solidFill>
          <a:latin typeface="+mn-lt"/>
          <a:ea typeface="+mn-ea"/>
          <a:cs typeface="+mn-cs"/>
        </a:defRPr>
      </a:lvl1pPr>
      <a:lvl2pPr marL="1320965" indent="-508064" algn="l" rtl="0" eaLnBrk="1" fontAlgn="base" hangingPunct="1">
        <a:spcBef>
          <a:spcPct val="20000"/>
        </a:spcBef>
        <a:spcAft>
          <a:spcPct val="0"/>
        </a:spcAft>
        <a:buChar char="–"/>
        <a:defRPr sz="3556">
          <a:solidFill>
            <a:srgbClr val="105594"/>
          </a:solidFill>
          <a:latin typeface="+mn-lt"/>
        </a:defRPr>
      </a:lvl2pPr>
      <a:lvl3pPr marL="2032254" indent="-406451" algn="l" rtl="0" eaLnBrk="1" fontAlgn="base" hangingPunct="1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+mn-lt"/>
        </a:defRPr>
      </a:lvl3pPr>
      <a:lvl4pPr marL="2845156" indent="-406451" algn="l" rtl="0" eaLnBrk="1" fontAlgn="base" hangingPunct="1">
        <a:spcBef>
          <a:spcPct val="20000"/>
        </a:spcBef>
        <a:spcAft>
          <a:spcPct val="0"/>
        </a:spcAft>
        <a:buChar char="–"/>
        <a:defRPr sz="3556">
          <a:solidFill>
            <a:schemeClr val="tx1"/>
          </a:solidFill>
          <a:latin typeface="+mn-lt"/>
        </a:defRPr>
      </a:lvl4pPr>
      <a:lvl5pPr marL="3658057" indent="-406451" algn="l" rtl="0" eaLnBrk="1" fontAlgn="base" hangingPunct="1">
        <a:spcBef>
          <a:spcPct val="20000"/>
        </a:spcBef>
        <a:spcAft>
          <a:spcPct val="0"/>
        </a:spcAft>
        <a:buChar char="»"/>
        <a:defRPr sz="3556">
          <a:solidFill>
            <a:schemeClr val="tx1"/>
          </a:solidFill>
          <a:latin typeface="+mn-lt"/>
        </a:defRPr>
      </a:lvl5pPr>
      <a:lvl6pPr marL="4470959" indent="-406451" algn="l" rtl="0" eaLnBrk="1" fontAlgn="base" hangingPunct="1">
        <a:spcBef>
          <a:spcPct val="20000"/>
        </a:spcBef>
        <a:spcAft>
          <a:spcPct val="0"/>
        </a:spcAft>
        <a:buChar char="»"/>
        <a:defRPr sz="3556">
          <a:solidFill>
            <a:schemeClr val="tx1"/>
          </a:solidFill>
          <a:latin typeface="+mn-lt"/>
        </a:defRPr>
      </a:lvl6pPr>
      <a:lvl7pPr marL="5283860" indent="-406451" algn="l" rtl="0" eaLnBrk="1" fontAlgn="base" hangingPunct="1">
        <a:spcBef>
          <a:spcPct val="20000"/>
        </a:spcBef>
        <a:spcAft>
          <a:spcPct val="0"/>
        </a:spcAft>
        <a:buChar char="»"/>
        <a:defRPr sz="3556">
          <a:solidFill>
            <a:schemeClr val="tx1"/>
          </a:solidFill>
          <a:latin typeface="+mn-lt"/>
        </a:defRPr>
      </a:lvl7pPr>
      <a:lvl8pPr marL="6096762" indent="-406451" algn="l" rtl="0" eaLnBrk="1" fontAlgn="base" hangingPunct="1">
        <a:spcBef>
          <a:spcPct val="20000"/>
        </a:spcBef>
        <a:spcAft>
          <a:spcPct val="0"/>
        </a:spcAft>
        <a:buChar char="»"/>
        <a:defRPr sz="3556">
          <a:solidFill>
            <a:schemeClr val="tx1"/>
          </a:solidFill>
          <a:latin typeface="+mn-lt"/>
        </a:defRPr>
      </a:lvl8pPr>
      <a:lvl9pPr marL="6909664" indent="-406451" algn="l" rtl="0" eaLnBrk="1" fontAlgn="base" hangingPunct="1">
        <a:spcBef>
          <a:spcPct val="20000"/>
        </a:spcBef>
        <a:spcAft>
          <a:spcPct val="0"/>
        </a:spcAft>
        <a:buChar char="»"/>
        <a:defRPr sz="35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902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803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705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606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508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7410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90311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3213" algn="l" defTabSz="162580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5214" y="3006179"/>
            <a:ext cx="14817552" cy="2787263"/>
          </a:xfrm>
        </p:spPr>
        <p:txBody>
          <a:bodyPr/>
          <a:lstStyle/>
          <a:p>
            <a:r>
              <a:rPr lang="en-US" sz="7200" dirty="0"/>
              <a:t>Industry Experience Sub-Group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 txBox="1">
            <a:spLocks/>
          </p:cNvSpPr>
          <p:nvPr/>
        </p:nvSpPr>
        <p:spPr bwMode="auto">
          <a:xfrm>
            <a:off x="1371719" y="5815213"/>
            <a:ext cx="13818950" cy="278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198" tIns="83599" rIns="167198" bIns="83599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5pPr>
            <a:lvl6pPr marL="835990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6pPr>
            <a:lvl7pPr marL="1671980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7pPr>
            <a:lvl8pPr marL="2507971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8pPr>
            <a:lvl9pPr marL="3343961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9pPr>
          </a:lstStyle>
          <a:p>
            <a:pPr defTabSz="914400"/>
            <a:r>
              <a:rPr lang="en-US" kern="0" dirty="0"/>
              <a:t>Presentation on Service </a:t>
            </a:r>
          </a:p>
          <a:p>
            <a:pPr defTabSz="914400"/>
            <a:r>
              <a:rPr lang="en-US" kern="0" dirty="0"/>
              <a:t>Level Approaches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 txBox="1">
            <a:spLocks/>
          </p:cNvSpPr>
          <p:nvPr/>
        </p:nvSpPr>
        <p:spPr bwMode="auto">
          <a:xfrm>
            <a:off x="1524119" y="8101213"/>
            <a:ext cx="13818950" cy="278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198" tIns="83599" rIns="167198" bIns="83599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5pPr>
            <a:lvl6pPr marL="835990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6pPr>
            <a:lvl7pPr marL="1671980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7pPr>
            <a:lvl8pPr marL="2507971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8pPr>
            <a:lvl9pPr marL="3343961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9pPr>
          </a:lstStyle>
          <a:p>
            <a:pPr defTabSz="914400"/>
            <a:r>
              <a:rPr lang="en-US" sz="4400" kern="0" dirty="0"/>
              <a:t>January 10, 2018</a:t>
            </a:r>
          </a:p>
        </p:txBody>
      </p:sp>
    </p:spTree>
    <p:extLst>
      <p:ext uri="{BB962C8B-B14F-4D97-AF65-F5344CB8AC3E}">
        <p14:creationId xmlns:p14="http://schemas.microsoft.com/office/powerpoint/2010/main" val="2651414168"/>
      </p:ext>
    </p:extLst>
  </p:cSld>
  <p:clrMapOvr>
    <a:masterClrMapping/>
  </p:clrMapOvr>
  <p:transition spd="med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19" y="1579304"/>
            <a:ext cx="13818950" cy="2787263"/>
          </a:xfrm>
        </p:spPr>
        <p:txBody>
          <a:bodyPr/>
          <a:lstStyle/>
          <a:p>
            <a:pPr algn="l"/>
            <a:r>
              <a:rPr lang="en-US" dirty="0"/>
              <a:t>Anticipated Advantages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E9030-2BFA-4069-A0FB-B7FC4F3CD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4924" y="3962662"/>
            <a:ext cx="11864026" cy="6552942"/>
          </a:xfrm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Improved Customer Choice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Premium Options offer Individual Rides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STS Service Levels offer higher driver and Vehicle Standards than Non STS Options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Lower Cost Per Ride potential with demand shifts to Premium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407490" lvl="1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r>
              <a:rPr lang="en-US" dirty="0"/>
              <a:t>	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103150"/>
      </p:ext>
    </p:extLst>
  </p:cSld>
  <p:clrMapOvr>
    <a:masterClrMapping/>
  </p:clrMapOvr>
  <p:transition spd="med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19" y="1579304"/>
            <a:ext cx="13818950" cy="2787263"/>
          </a:xfrm>
        </p:spPr>
        <p:txBody>
          <a:bodyPr/>
          <a:lstStyle/>
          <a:p>
            <a:pPr algn="l"/>
            <a:r>
              <a:rPr lang="en-US" dirty="0"/>
              <a:t>Anticipated Risks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E9030-2BFA-4069-A0FB-B7FC4F3CD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1862" y="3940891"/>
            <a:ext cx="11927088" cy="7483018"/>
          </a:xfrm>
          <a:noFill/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Loss of Formula Funds with Premium Options (non shared)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Less Stringent Driver and Vehicle Standards on Non-STS Service Levels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Provider Capacity – accessible fleet and peak availability (consider civil right impact)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Customer experience/customer adoption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Customer Safety and Security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Data sharing/service oversight </a:t>
            </a:r>
          </a:p>
          <a:p>
            <a:pPr algn="l"/>
            <a:endParaRPr lang="en-US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407490" lvl="1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r>
              <a:rPr lang="en-US" dirty="0"/>
              <a:t>	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49910"/>
      </p:ext>
    </p:extLst>
  </p:cSld>
  <p:clrMapOvr>
    <a:masterClrMapping/>
  </p:clrMapOvr>
  <p:transition spd="med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19" y="1579304"/>
            <a:ext cx="13818950" cy="2787263"/>
          </a:xfrm>
        </p:spPr>
        <p:txBody>
          <a:bodyPr/>
          <a:lstStyle/>
          <a:p>
            <a:pPr algn="l"/>
            <a:r>
              <a:rPr lang="en-US" sz="4800" dirty="0"/>
              <a:t>Reducing Costs and Improving Efficiency Options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E9030-2BFA-4069-A0FB-B7FC4F3CD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320" y="3940891"/>
            <a:ext cx="14874120" cy="7483018"/>
          </a:xfrm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Pilots are needed to test customer adoption, proof of concepts and cost impacts.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Programs currently under study include:  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Feeder to Fixed Route Program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Group Ride Program 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Advanced booking of “Premium Same Day” service 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073785"/>
      </p:ext>
    </p:extLst>
  </p:cSld>
  <p:clrMapOvr>
    <a:masterClrMapping/>
  </p:clrMapOvr>
  <p:transition spd="med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19" y="1579304"/>
            <a:ext cx="13818950" cy="2787263"/>
          </a:xfrm>
        </p:spPr>
        <p:txBody>
          <a:bodyPr/>
          <a:lstStyle/>
          <a:p>
            <a:pPr algn="l"/>
            <a:r>
              <a:rPr lang="en-US" dirty="0"/>
              <a:t>Program or Legislative Changes.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E9030-2BFA-4069-A0FB-B7FC4F3CD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320" y="3940891"/>
            <a:ext cx="14874120" cy="7483018"/>
          </a:xfrm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DHS waiver provisions for TNC/Taxi provided services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Innovative technologies, including Autonomous Vehicles, should be monitored for viability in industry.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Investments in technology and software applications may be needed to integrate multiple systems and identify best trip level service options.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407490" lvl="1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r>
              <a:rPr lang="en-US" dirty="0"/>
              <a:t>	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299101"/>
      </p:ext>
    </p:extLst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433" y="2080017"/>
            <a:ext cx="13818950" cy="2787263"/>
          </a:xfrm>
        </p:spPr>
        <p:txBody>
          <a:bodyPr/>
          <a:lstStyle/>
          <a:p>
            <a:pPr algn="l"/>
            <a:r>
              <a:rPr lang="en-US" dirty="0"/>
              <a:t>Task Force Deliverables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9C0A8A2-93D8-49E1-B6B6-CEFAE64E505D}"/>
              </a:ext>
            </a:extLst>
          </p:cNvPr>
          <p:cNvSpPr txBox="1">
            <a:spLocks/>
          </p:cNvSpPr>
          <p:nvPr/>
        </p:nvSpPr>
        <p:spPr bwMode="auto">
          <a:xfrm>
            <a:off x="2438638" y="4530499"/>
            <a:ext cx="11296730" cy="5484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198" tIns="83599" rIns="167198" bIns="83599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C0128"/>
              </a:buClr>
              <a:buSzPct val="125000"/>
              <a:buNone/>
              <a:defRPr sz="4400">
                <a:solidFill>
                  <a:srgbClr val="105594"/>
                </a:solidFill>
                <a:latin typeface="+mn-lt"/>
                <a:ea typeface="+mn-ea"/>
                <a:cs typeface="+mn-cs"/>
              </a:defRPr>
            </a:lvl1pPr>
            <a:lvl2pPr marL="83599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rgbClr val="105594"/>
                </a:solidFill>
                <a:latin typeface="+mn-lt"/>
              </a:defRPr>
            </a:lvl2pPr>
            <a:lvl3pPr marL="167198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4400">
                <a:solidFill>
                  <a:schemeClr val="tx1"/>
                </a:solidFill>
                <a:latin typeface="+mn-lt"/>
              </a:defRPr>
            </a:lvl3pPr>
            <a:lvl4pPr marL="2507971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4pPr>
            <a:lvl5pPr marL="3343961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5pPr>
            <a:lvl6pPr marL="4179951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6pPr>
            <a:lvl7pPr marL="5015941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7pPr>
            <a:lvl8pPr marL="5851931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8pPr>
            <a:lvl9pPr marL="6687922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9pPr>
          </a:lstStyle>
          <a:p>
            <a:pPr marL="742950" indent="-742950" algn="l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Identify at least 3 potential service level approaches partnering with Taxi and TNC service providers</a:t>
            </a:r>
          </a:p>
          <a:p>
            <a:pPr marL="742950" indent="-742950" algn="l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Identify options for reducing program costs and improving efficiency</a:t>
            </a:r>
          </a:p>
          <a:p>
            <a:pPr marL="742950" indent="-742950" algn="l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Provide any recommendations for program or legislative changes</a:t>
            </a:r>
          </a:p>
          <a:p>
            <a:pPr algn="l" defTabSz="914400"/>
            <a:br>
              <a:rPr lang="en-US" kern="0" dirty="0"/>
            </a:br>
            <a:br>
              <a:rPr lang="en-US" kern="0" dirty="0"/>
            </a:br>
            <a:endParaRPr lang="en-US" kern="0" dirty="0"/>
          </a:p>
          <a:p>
            <a:pPr algn="l" defTabSz="914400"/>
            <a:endParaRPr lang="en-US" sz="3600" kern="0" dirty="0"/>
          </a:p>
        </p:txBody>
      </p:sp>
    </p:spTree>
    <p:extLst>
      <p:ext uri="{BB962C8B-B14F-4D97-AF65-F5344CB8AC3E}">
        <p14:creationId xmlns:p14="http://schemas.microsoft.com/office/powerpoint/2010/main" val="935996996"/>
      </p:ext>
    </p:extLst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19" y="1339823"/>
            <a:ext cx="13818950" cy="2787263"/>
          </a:xfrm>
        </p:spPr>
        <p:txBody>
          <a:bodyPr/>
          <a:lstStyle/>
          <a:p>
            <a:pPr algn="l"/>
            <a:r>
              <a:rPr lang="en-US" dirty="0"/>
              <a:t>Current Metro Mobility Service Model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E9030-2BFA-4069-A0FB-B7FC4F3CD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638" y="3555279"/>
            <a:ext cx="11168505" cy="4108263"/>
          </a:xfrm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FTA Paratransit Service compliance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Door through Door escort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Shared Ride – group ride with other passengers (primarily 15 passenger or greater vehicles)</a:t>
            </a:r>
          </a:p>
          <a:p>
            <a:pPr algn="l"/>
            <a:br>
              <a:rPr lang="en-US" dirty="0"/>
            </a:br>
            <a:br>
              <a:rPr lang="en-US" dirty="0"/>
            </a:br>
            <a:endParaRPr lang="en-US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27846002"/>
      </p:ext>
    </p:extLst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19" y="1122113"/>
            <a:ext cx="13818950" cy="2787263"/>
          </a:xfrm>
        </p:spPr>
        <p:txBody>
          <a:bodyPr/>
          <a:lstStyle/>
          <a:p>
            <a:pPr algn="l"/>
            <a:r>
              <a:rPr lang="en-US" dirty="0"/>
              <a:t>New Alternative Service Options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E9030-2BFA-4069-A0FB-B7FC4F3CD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638" y="3337569"/>
            <a:ext cx="11380312" cy="2976149"/>
          </a:xfrm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Shared Ride – group ride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Premium – individual ride</a:t>
            </a:r>
            <a:br>
              <a:rPr lang="en-US" dirty="0"/>
            </a:br>
            <a:endParaRPr lang="en-US" dirty="0"/>
          </a:p>
          <a:p>
            <a:pPr algn="l"/>
            <a:endParaRPr lang="en-US" sz="36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BC4D7E-FE83-456A-A7CA-B319CF8DE5C9}"/>
              </a:ext>
            </a:extLst>
          </p:cNvPr>
          <p:cNvSpPr txBox="1">
            <a:spLocks/>
          </p:cNvSpPr>
          <p:nvPr/>
        </p:nvSpPr>
        <p:spPr bwMode="auto">
          <a:xfrm>
            <a:off x="1394460" y="5558788"/>
            <a:ext cx="14863127" cy="2423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198" tIns="83599" rIns="167198" bIns="83599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5pPr>
            <a:lvl6pPr marL="835990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6pPr>
            <a:lvl7pPr marL="1671980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7pPr>
            <a:lvl8pPr marL="2507971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8pPr>
            <a:lvl9pPr marL="3343961" algn="l" rtl="0" eaLnBrk="1" fontAlgn="base" hangingPunct="1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105594"/>
                </a:solidFill>
                <a:latin typeface="Arial" charset="0"/>
              </a:defRPr>
            </a:lvl9pPr>
          </a:lstStyle>
          <a:p>
            <a:pPr algn="l" defTabSz="914400"/>
            <a:r>
              <a:rPr lang="en-US" kern="0" dirty="0"/>
              <a:t>New Alternative Service Levels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9C0A8A2-93D8-49E1-B6B6-CEFAE64E505D}"/>
              </a:ext>
            </a:extLst>
          </p:cNvPr>
          <p:cNvSpPr txBox="1">
            <a:spLocks/>
          </p:cNvSpPr>
          <p:nvPr/>
        </p:nvSpPr>
        <p:spPr bwMode="auto">
          <a:xfrm>
            <a:off x="2438638" y="7491432"/>
            <a:ext cx="11296730" cy="3566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198" tIns="83599" rIns="167198" bIns="83599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C0128"/>
              </a:buClr>
              <a:buSzPct val="125000"/>
              <a:buNone/>
              <a:defRPr sz="4400">
                <a:solidFill>
                  <a:srgbClr val="105594"/>
                </a:solidFill>
                <a:latin typeface="+mn-lt"/>
                <a:ea typeface="+mn-ea"/>
                <a:cs typeface="+mn-cs"/>
              </a:defRPr>
            </a:lvl1pPr>
            <a:lvl2pPr marL="83599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rgbClr val="105594"/>
                </a:solidFill>
                <a:latin typeface="+mn-lt"/>
              </a:defRPr>
            </a:lvl2pPr>
            <a:lvl3pPr marL="167198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4400">
                <a:solidFill>
                  <a:schemeClr val="tx1"/>
                </a:solidFill>
                <a:latin typeface="+mn-lt"/>
              </a:defRPr>
            </a:lvl3pPr>
            <a:lvl4pPr marL="2507971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4pPr>
            <a:lvl5pPr marL="3343961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5pPr>
            <a:lvl6pPr marL="4179951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6pPr>
            <a:lvl7pPr marL="5015941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7pPr>
            <a:lvl8pPr marL="5851931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8pPr>
            <a:lvl9pPr marL="6687922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700">
                <a:solidFill>
                  <a:schemeClr val="tx1"/>
                </a:solidFill>
                <a:latin typeface="+mn-lt"/>
              </a:defRPr>
            </a:lvl9pPr>
          </a:lstStyle>
          <a:p>
            <a:pPr marL="742950" indent="-742950" algn="l">
              <a:buSzPct val="100000"/>
              <a:buFont typeface="+mj-lt"/>
              <a:buAutoNum type="arabicPeriod"/>
            </a:pPr>
            <a:r>
              <a:rPr lang="en-US" dirty="0"/>
              <a:t>Shared: Curb-to-Curb</a:t>
            </a:r>
          </a:p>
          <a:p>
            <a:pPr marL="742950" indent="-742950" algn="l">
              <a:buSzPct val="100000"/>
              <a:buFont typeface="+mj-lt"/>
              <a:buAutoNum type="arabicPeriod"/>
            </a:pPr>
            <a:r>
              <a:rPr lang="en-US" dirty="0"/>
              <a:t>Shared STS: Door-through-Door</a:t>
            </a:r>
          </a:p>
          <a:p>
            <a:pPr marL="742950" indent="-742950" algn="l">
              <a:buSzPct val="100000"/>
              <a:buFont typeface="+mj-lt"/>
              <a:buAutoNum type="arabicPeriod"/>
            </a:pPr>
            <a:r>
              <a:rPr lang="en-US" dirty="0"/>
              <a:t>Premium: Curb-to-Curb</a:t>
            </a:r>
          </a:p>
          <a:p>
            <a:pPr marL="742950" indent="-742950" algn="l">
              <a:buSzPct val="100000"/>
              <a:buFont typeface="+mj-lt"/>
              <a:buAutoNum type="arabicPeriod"/>
            </a:pPr>
            <a:r>
              <a:rPr lang="en-US" dirty="0"/>
              <a:t>Premium STS: Door-through-Door</a:t>
            </a:r>
          </a:p>
          <a:p>
            <a:pPr algn="l" defTabSz="914400"/>
            <a:br>
              <a:rPr lang="en-US" kern="0" dirty="0"/>
            </a:br>
            <a:br>
              <a:rPr lang="en-US" kern="0" dirty="0"/>
            </a:br>
            <a:endParaRPr lang="en-US" kern="0" dirty="0"/>
          </a:p>
          <a:p>
            <a:pPr algn="l" defTabSz="914400"/>
            <a:endParaRPr lang="en-US" sz="3600" kern="0" dirty="0"/>
          </a:p>
        </p:txBody>
      </p:sp>
    </p:spTree>
    <p:extLst>
      <p:ext uri="{BB962C8B-B14F-4D97-AF65-F5344CB8AC3E}">
        <p14:creationId xmlns:p14="http://schemas.microsoft.com/office/powerpoint/2010/main" val="69317399"/>
      </p:ext>
    </p:extLst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19" y="1579304"/>
            <a:ext cx="13818950" cy="2787263"/>
          </a:xfrm>
        </p:spPr>
        <p:txBody>
          <a:bodyPr/>
          <a:lstStyle/>
          <a:p>
            <a:pPr algn="l"/>
            <a:r>
              <a:rPr lang="en-US" dirty="0"/>
              <a:t>Regulatory Considerations for New Options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E9030-2BFA-4069-A0FB-B7FC4F3CD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638" y="3940891"/>
            <a:ext cx="11380312" cy="6313456"/>
          </a:xfrm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All Service Areas (ADA and NON-ADA)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Service Denials (non-ADA only) based on supply/demand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ADA Regulatory Compliant (i.e. service animals, provision of service)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Shared STS/Premium STS Options are STS Compliant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47958"/>
      </p:ext>
    </p:extLst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19" y="1579304"/>
            <a:ext cx="13818950" cy="2787263"/>
          </a:xfrm>
        </p:spPr>
        <p:txBody>
          <a:bodyPr/>
          <a:lstStyle/>
          <a:p>
            <a:pPr algn="l"/>
            <a:r>
              <a:rPr lang="en-US" dirty="0"/>
              <a:t>Customer Features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E9030-2BFA-4069-A0FB-B7FC4F3CD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638" y="3940891"/>
            <a:ext cx="11380312" cy="5965109"/>
          </a:xfrm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Customer Opt-In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Customer Chooses Service Level based on need or preference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Customer Chooses from Contracted Providers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On Demand or Advanced Bookings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Phone/Online/App Booking Options</a:t>
            </a:r>
          </a:p>
          <a:p>
            <a:pPr algn="l"/>
            <a:endParaRPr lang="en-US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17955"/>
      </p:ext>
    </p:extLst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19" y="1579304"/>
            <a:ext cx="13818950" cy="2787263"/>
          </a:xfrm>
        </p:spPr>
        <p:txBody>
          <a:bodyPr/>
          <a:lstStyle/>
          <a:p>
            <a:pPr algn="l"/>
            <a:r>
              <a:rPr lang="en-US" dirty="0"/>
              <a:t>Provider/Vehicle Types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E9030-2BFA-4069-A0FB-B7FC4F3CD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638" y="3940891"/>
            <a:ext cx="11380312" cy="5921570"/>
          </a:xfrm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Taxis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TNC’s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Other Transportation Providers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/>
              <a:t>Ambulatory/Non Ambulatory Vehicles (primarily 7 passengers or less)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lvl="1" algn="l"/>
            <a:r>
              <a:rPr lang="en-US" dirty="0"/>
              <a:t>	</a:t>
            </a:r>
          </a:p>
          <a:p>
            <a:pPr algn="l"/>
            <a:endParaRPr lang="en-US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386999"/>
      </p:ext>
    </p:extLst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19" y="1579304"/>
            <a:ext cx="13818950" cy="2787263"/>
          </a:xfrm>
        </p:spPr>
        <p:txBody>
          <a:bodyPr/>
          <a:lstStyle/>
          <a:p>
            <a:pPr algn="l"/>
            <a:r>
              <a:rPr lang="en-US" dirty="0"/>
              <a:t>Provider Requirements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E9030-2BFA-4069-A0FB-B7FC4F3CD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638" y="3940891"/>
            <a:ext cx="11380312" cy="6552942"/>
          </a:xfrm>
        </p:spPr>
        <p:txBody>
          <a:bodyPr/>
          <a:lstStyle/>
          <a:p>
            <a:pPr algn="l"/>
            <a:r>
              <a:rPr lang="en-US" u="sng" dirty="0"/>
              <a:t>Shared and Premium (Non-STS)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Operating Authority – Motor Carriers of Passengers or Equivalent State/City Authority (i.e. Taxi or TNC licensing)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Contractually Required Background Checks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Driver Training – Provider’s Internal Policy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Vehicle Inspections – Provider’s internal policy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$1.5M Auto Liability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407490" lvl="1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r>
              <a:rPr lang="en-US" dirty="0"/>
              <a:t>	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465256"/>
      </p:ext>
    </p:extLst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8B02D-3C5E-4B14-A4EC-D80E6846B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319" y="1579304"/>
            <a:ext cx="13818950" cy="2787263"/>
          </a:xfrm>
        </p:spPr>
        <p:txBody>
          <a:bodyPr/>
          <a:lstStyle/>
          <a:p>
            <a:pPr algn="l"/>
            <a:r>
              <a:rPr lang="en-US" dirty="0"/>
              <a:t>Provider Requirements (cont.)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E9030-2BFA-4069-A0FB-B7FC4F3CD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638" y="3962662"/>
            <a:ext cx="11380312" cy="6552942"/>
          </a:xfrm>
        </p:spPr>
        <p:txBody>
          <a:bodyPr/>
          <a:lstStyle/>
          <a:p>
            <a:pPr algn="l"/>
            <a:r>
              <a:rPr lang="en-US" u="sng" dirty="0"/>
              <a:t>Shared STS and Premium STS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Operating Authority – Special Transportation Services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Driver Vetting - DHS Net Study Background Check/Fingerprinting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Driver Training – NEMT/STS  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Vehicle Inspections – </a:t>
            </a:r>
            <a:r>
              <a:rPr lang="en-US" dirty="0" err="1"/>
              <a:t>MnDOT</a:t>
            </a:r>
            <a:r>
              <a:rPr lang="en-US" dirty="0"/>
              <a:t> STS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r>
              <a:rPr lang="en-US" dirty="0"/>
              <a:t>$1.5M Auto Liability</a:t>
            </a:r>
          </a:p>
          <a:p>
            <a:pPr marL="1407490" lvl="1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407490" lvl="1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r>
              <a:rPr lang="en-US" dirty="0"/>
              <a:t>	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573310"/>
      </p:ext>
    </p:extLst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MetroMobility">
  <a:themeElements>
    <a:clrScheme name="NewM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wM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wM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2_NewM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MetroMobility</Template>
  <TotalTime>2131</TotalTime>
  <Words>512</Words>
  <Application>Microsoft Office PowerPoint</Application>
  <PresentationFormat>Custom</PresentationFormat>
  <Paragraphs>111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MetroMobility</vt:lpstr>
      <vt:lpstr>12_NewMT</vt:lpstr>
      <vt:lpstr>Industry Experience Sub-Group</vt:lpstr>
      <vt:lpstr>Task Force Deliverables</vt:lpstr>
      <vt:lpstr>Current Metro Mobility Service Model</vt:lpstr>
      <vt:lpstr>New Alternative Service Options</vt:lpstr>
      <vt:lpstr>Regulatory Considerations for New Options</vt:lpstr>
      <vt:lpstr>Customer Features</vt:lpstr>
      <vt:lpstr>Provider/Vehicle Types</vt:lpstr>
      <vt:lpstr>Provider Requirements</vt:lpstr>
      <vt:lpstr>Provider Requirements (cont.)</vt:lpstr>
      <vt:lpstr>Anticipated Advantages</vt:lpstr>
      <vt:lpstr>Anticipated Risks</vt:lpstr>
      <vt:lpstr>Reducing Costs and Improving Efficiency Options</vt:lpstr>
      <vt:lpstr>Program or Legislative Changes.</vt:lpstr>
    </vt:vector>
  </TitlesOfParts>
  <Company>METROPOLITAN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Metro Mobility – Contract Structure and Strategies</dc:title>
  <dc:creator>Christine Kuennen;Steve Pint</dc:creator>
  <cp:lastModifiedBy>Mullendore, Zoe</cp:lastModifiedBy>
  <cp:revision>90</cp:revision>
  <dcterms:created xsi:type="dcterms:W3CDTF">2017-08-28T15:53:26Z</dcterms:created>
  <dcterms:modified xsi:type="dcterms:W3CDTF">2018-01-05T17:00:00Z</dcterms:modified>
</cp:coreProperties>
</file>