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29" autoAdjust="0"/>
  </p:normalViewPr>
  <p:slideViewPr>
    <p:cSldViewPr snapToGrid="0">
      <p:cViewPr varScale="1">
        <p:scale>
          <a:sx n="81" d="100"/>
          <a:sy n="81"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Bell Curve for Riders Per Route</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Sheet1!$F$2</c:f>
              <c:strCache>
                <c:ptCount val="1"/>
                <c:pt idx="0">
                  <c:v>Frequency</c:v>
                </c:pt>
              </c:strCache>
            </c:strRef>
          </c:tx>
          <c:spPr>
            <a:ln w="22225" cap="rnd">
              <a:solidFill>
                <a:schemeClr val="accent1"/>
              </a:solidFill>
            </a:ln>
            <a:effectLst>
              <a:glow rad="139700">
                <a:schemeClr val="accent1">
                  <a:satMod val="175000"/>
                  <a:alpha val="14000"/>
                </a:schemeClr>
              </a:glow>
            </a:effectLst>
          </c:spPr>
          <c:marker>
            <c:symbol val="none"/>
          </c:marker>
          <c:xVal>
            <c:strRef>
              <c:f>Sheet1!$E$3:$E$10</c:f>
              <c:strCache>
                <c:ptCount val="8"/>
                <c:pt idx="0">
                  <c:v>-15.06164513</c:v>
                </c:pt>
                <c:pt idx="1">
                  <c:v>-0.374430086</c:v>
                </c:pt>
                <c:pt idx="2">
                  <c:v>14.31278496</c:v>
                </c:pt>
                <c:pt idx="3">
                  <c:v>29</c:v>
                </c:pt>
                <c:pt idx="4">
                  <c:v>43.68721504</c:v>
                </c:pt>
                <c:pt idx="5">
                  <c:v>58.37443009</c:v>
                </c:pt>
                <c:pt idx="6">
                  <c:v>73.06164513</c:v>
                </c:pt>
                <c:pt idx="7">
                  <c:v>More</c:v>
                </c:pt>
              </c:strCache>
            </c:strRef>
          </c:xVal>
          <c:yVal>
            <c:numRef>
              <c:f>Sheet1!$F$3:$F$10</c:f>
              <c:numCache>
                <c:formatCode>General</c:formatCode>
                <c:ptCount val="8"/>
                <c:pt idx="0">
                  <c:v>2</c:v>
                </c:pt>
                <c:pt idx="1">
                  <c:v>33</c:v>
                </c:pt>
                <c:pt idx="2">
                  <c:v>272</c:v>
                </c:pt>
                <c:pt idx="3">
                  <c:v>685</c:v>
                </c:pt>
                <c:pt idx="4">
                  <c:v>675</c:v>
                </c:pt>
                <c:pt idx="5">
                  <c:v>282</c:v>
                </c:pt>
                <c:pt idx="6">
                  <c:v>48</c:v>
                </c:pt>
                <c:pt idx="7">
                  <c:v>3</c:v>
                </c:pt>
              </c:numCache>
            </c:numRef>
          </c:yVal>
          <c:smooth val="1"/>
          <c:extLst>
            <c:ext xmlns:c16="http://schemas.microsoft.com/office/drawing/2014/chart" uri="{C3380CC4-5D6E-409C-BE32-E72D297353CC}">
              <c16:uniqueId val="{00000000-E119-4906-A7A4-59B53C8A78B5}"/>
            </c:ext>
          </c:extLst>
        </c:ser>
        <c:ser>
          <c:idx val="1"/>
          <c:order val="1"/>
          <c:tx>
            <c:strRef>
              <c:f>Sheet1!$H$2</c:f>
              <c:strCache>
                <c:ptCount val="1"/>
                <c:pt idx="0">
                  <c:v>Frequency</c:v>
                </c:pt>
              </c:strCache>
            </c:strRef>
          </c:tx>
          <c:spPr>
            <a:ln w="22225" cap="rnd">
              <a:solidFill>
                <a:schemeClr val="accent2"/>
              </a:solidFill>
            </a:ln>
            <a:effectLst>
              <a:glow rad="139700">
                <a:schemeClr val="accent2">
                  <a:satMod val="175000"/>
                  <a:alpha val="14000"/>
                </a:schemeClr>
              </a:glow>
            </a:effectLst>
          </c:spPr>
          <c:marker>
            <c:symbol val="none"/>
          </c:marker>
          <c:xVal>
            <c:strRef>
              <c:f>Sheet1!$G$3:$G$10</c:f>
              <c:strCache>
                <c:ptCount val="8"/>
                <c:pt idx="0">
                  <c:v>-15.06164513</c:v>
                </c:pt>
                <c:pt idx="1">
                  <c:v>-0.374430086</c:v>
                </c:pt>
                <c:pt idx="2">
                  <c:v>14.31278496</c:v>
                </c:pt>
                <c:pt idx="3">
                  <c:v>29</c:v>
                </c:pt>
                <c:pt idx="4">
                  <c:v>43.68721504</c:v>
                </c:pt>
                <c:pt idx="5">
                  <c:v>58.37443009</c:v>
                </c:pt>
                <c:pt idx="6">
                  <c:v>73.06164513</c:v>
                </c:pt>
                <c:pt idx="7">
                  <c:v>More</c:v>
                </c:pt>
              </c:strCache>
            </c:strRef>
          </c:xVal>
          <c:yVal>
            <c:numRef>
              <c:f>Sheet1!$H$3:$H$10</c:f>
              <c:numCache>
                <c:formatCode>General</c:formatCode>
                <c:ptCount val="8"/>
                <c:pt idx="0">
                  <c:v>0</c:v>
                </c:pt>
                <c:pt idx="1">
                  <c:v>0</c:v>
                </c:pt>
                <c:pt idx="2">
                  <c:v>1</c:v>
                </c:pt>
                <c:pt idx="3">
                  <c:v>5</c:v>
                </c:pt>
                <c:pt idx="4">
                  <c:v>0</c:v>
                </c:pt>
                <c:pt idx="5">
                  <c:v>2</c:v>
                </c:pt>
                <c:pt idx="6">
                  <c:v>0</c:v>
                </c:pt>
                <c:pt idx="7">
                  <c:v>0</c:v>
                </c:pt>
              </c:numCache>
            </c:numRef>
          </c:yVal>
          <c:smooth val="1"/>
          <c:extLst>
            <c:ext xmlns:c16="http://schemas.microsoft.com/office/drawing/2014/chart" uri="{C3380CC4-5D6E-409C-BE32-E72D297353CC}">
              <c16:uniqueId val="{00000001-E119-4906-A7A4-59B53C8A78B5}"/>
            </c:ext>
          </c:extLst>
        </c:ser>
        <c:dLbls>
          <c:showLegendKey val="0"/>
          <c:showVal val="0"/>
          <c:showCatName val="0"/>
          <c:showSerName val="0"/>
          <c:showPercent val="0"/>
          <c:showBubbleSize val="0"/>
        </c:dLbls>
        <c:axId val="240804024"/>
        <c:axId val="240804416"/>
      </c:scatterChart>
      <c:valAx>
        <c:axId val="240804024"/>
        <c:scaling>
          <c:orientation val="minMax"/>
        </c:scaling>
        <c:delete val="0"/>
        <c:axPos val="b"/>
        <c:majorGridlines>
          <c:spPr>
            <a:ln w="9525" cap="flat" cmpd="sng" algn="ctr">
              <a:solidFill>
                <a:schemeClr val="dk1">
                  <a:lumMod val="65000"/>
                  <a:lumOff val="35000"/>
                  <a:alpha val="75000"/>
                </a:schemeClr>
              </a:solidFill>
              <a:round/>
            </a:ln>
            <a:effectLst/>
          </c:spPr>
        </c:majorGridlines>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40804416"/>
        <c:crosses val="autoZero"/>
        <c:crossBetween val="midCat"/>
      </c:valAx>
      <c:valAx>
        <c:axId val="240804416"/>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4080402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Cost Per Passenger Per Trip</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Sheet1!$F$2</c:f>
              <c:strCache>
                <c:ptCount val="1"/>
                <c:pt idx="0">
                  <c:v>Frequency</c:v>
                </c:pt>
              </c:strCache>
            </c:strRef>
          </c:tx>
          <c:spPr>
            <a:ln w="22225" cap="rnd">
              <a:solidFill>
                <a:schemeClr val="accent1"/>
              </a:solidFill>
            </a:ln>
            <a:effectLst>
              <a:glow rad="139700">
                <a:schemeClr val="accent1">
                  <a:satMod val="175000"/>
                  <a:alpha val="14000"/>
                </a:schemeClr>
              </a:glow>
            </a:effectLst>
          </c:spPr>
          <c:marker>
            <c:symbol val="none"/>
          </c:marker>
          <c:xVal>
            <c:strRef>
              <c:f>Sheet1!$E$3:$E$10</c:f>
              <c:strCache>
                <c:ptCount val="8"/>
                <c:pt idx="0">
                  <c:v>-15.06164513</c:v>
                </c:pt>
                <c:pt idx="1">
                  <c:v>-0.374430086</c:v>
                </c:pt>
                <c:pt idx="2">
                  <c:v>14.31278496</c:v>
                </c:pt>
                <c:pt idx="3">
                  <c:v>29</c:v>
                </c:pt>
                <c:pt idx="4">
                  <c:v>43.68721504</c:v>
                </c:pt>
                <c:pt idx="5">
                  <c:v>58.37443009</c:v>
                </c:pt>
                <c:pt idx="6">
                  <c:v>73.06164513</c:v>
                </c:pt>
                <c:pt idx="7">
                  <c:v>More</c:v>
                </c:pt>
              </c:strCache>
            </c:strRef>
          </c:xVal>
          <c:yVal>
            <c:numRef>
              <c:f>Sheet1!$F$3:$F$10</c:f>
              <c:numCache>
                <c:formatCode>General</c:formatCode>
                <c:ptCount val="8"/>
                <c:pt idx="0">
                  <c:v>2</c:v>
                </c:pt>
                <c:pt idx="1">
                  <c:v>33</c:v>
                </c:pt>
                <c:pt idx="2">
                  <c:v>272</c:v>
                </c:pt>
                <c:pt idx="3">
                  <c:v>685</c:v>
                </c:pt>
                <c:pt idx="4">
                  <c:v>675</c:v>
                </c:pt>
                <c:pt idx="5">
                  <c:v>282</c:v>
                </c:pt>
                <c:pt idx="6">
                  <c:v>48</c:v>
                </c:pt>
                <c:pt idx="7">
                  <c:v>3</c:v>
                </c:pt>
              </c:numCache>
            </c:numRef>
          </c:yVal>
          <c:smooth val="1"/>
          <c:extLst>
            <c:ext xmlns:c16="http://schemas.microsoft.com/office/drawing/2014/chart" uri="{C3380CC4-5D6E-409C-BE32-E72D297353CC}">
              <c16:uniqueId val="{00000000-6F90-47D7-AB25-D778B4873FCB}"/>
            </c:ext>
          </c:extLst>
        </c:ser>
        <c:ser>
          <c:idx val="1"/>
          <c:order val="1"/>
          <c:tx>
            <c:strRef>
              <c:f>Sheet1!$H$2</c:f>
              <c:strCache>
                <c:ptCount val="1"/>
                <c:pt idx="0">
                  <c:v>Frequency</c:v>
                </c:pt>
              </c:strCache>
            </c:strRef>
          </c:tx>
          <c:spPr>
            <a:ln w="22225" cap="rnd">
              <a:solidFill>
                <a:schemeClr val="accent2"/>
              </a:solidFill>
            </a:ln>
            <a:effectLst>
              <a:glow rad="139700">
                <a:schemeClr val="accent2">
                  <a:satMod val="175000"/>
                  <a:alpha val="14000"/>
                </a:schemeClr>
              </a:glow>
            </a:effectLst>
          </c:spPr>
          <c:marker>
            <c:symbol val="none"/>
          </c:marker>
          <c:xVal>
            <c:strRef>
              <c:f>Sheet1!$G$3:$G$10</c:f>
              <c:strCache>
                <c:ptCount val="8"/>
                <c:pt idx="0">
                  <c:v>-15.06164513</c:v>
                </c:pt>
                <c:pt idx="1">
                  <c:v>-0.374430086</c:v>
                </c:pt>
                <c:pt idx="2">
                  <c:v>14.31278496</c:v>
                </c:pt>
                <c:pt idx="3">
                  <c:v>29</c:v>
                </c:pt>
                <c:pt idx="4">
                  <c:v>43.68721504</c:v>
                </c:pt>
                <c:pt idx="5">
                  <c:v>58.37443009</c:v>
                </c:pt>
                <c:pt idx="6">
                  <c:v>73.06164513</c:v>
                </c:pt>
                <c:pt idx="7">
                  <c:v>More</c:v>
                </c:pt>
              </c:strCache>
            </c:strRef>
          </c:xVal>
          <c:yVal>
            <c:numRef>
              <c:f>Sheet1!$H$3:$H$10</c:f>
              <c:numCache>
                <c:formatCode>General</c:formatCode>
                <c:ptCount val="8"/>
                <c:pt idx="0">
                  <c:v>0</c:v>
                </c:pt>
                <c:pt idx="1">
                  <c:v>0</c:v>
                </c:pt>
                <c:pt idx="2">
                  <c:v>1</c:v>
                </c:pt>
                <c:pt idx="3">
                  <c:v>5</c:v>
                </c:pt>
                <c:pt idx="4">
                  <c:v>0</c:v>
                </c:pt>
                <c:pt idx="5">
                  <c:v>2</c:v>
                </c:pt>
                <c:pt idx="6">
                  <c:v>0</c:v>
                </c:pt>
                <c:pt idx="7">
                  <c:v>0</c:v>
                </c:pt>
              </c:numCache>
            </c:numRef>
          </c:yVal>
          <c:smooth val="1"/>
          <c:extLst>
            <c:ext xmlns:c16="http://schemas.microsoft.com/office/drawing/2014/chart" uri="{C3380CC4-5D6E-409C-BE32-E72D297353CC}">
              <c16:uniqueId val="{00000001-6F90-47D7-AB25-D778B4873FCB}"/>
            </c:ext>
          </c:extLst>
        </c:ser>
        <c:dLbls>
          <c:showLegendKey val="0"/>
          <c:showVal val="0"/>
          <c:showCatName val="0"/>
          <c:showSerName val="0"/>
          <c:showPercent val="0"/>
          <c:showBubbleSize val="0"/>
        </c:dLbls>
        <c:axId val="240804808"/>
        <c:axId val="241217640"/>
      </c:scatterChart>
      <c:valAx>
        <c:axId val="240804808"/>
        <c:scaling>
          <c:orientation val="minMax"/>
        </c:scaling>
        <c:delete val="0"/>
        <c:axPos val="b"/>
        <c:majorGridlines>
          <c:spPr>
            <a:ln w="9525" cap="flat" cmpd="sng" algn="ctr">
              <a:solidFill>
                <a:schemeClr val="dk1">
                  <a:lumMod val="65000"/>
                  <a:lumOff val="35000"/>
                  <a:alpha val="75000"/>
                </a:schemeClr>
              </a:solidFill>
              <a:round/>
            </a:ln>
            <a:effectLst/>
          </c:spPr>
        </c:majorGridlines>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41217640"/>
        <c:crosses val="autoZero"/>
        <c:crossBetween val="midCat"/>
      </c:valAx>
      <c:valAx>
        <c:axId val="241217640"/>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4080480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7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001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96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4745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65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810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55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913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9/14/2017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86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88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88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369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48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556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576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078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263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9/14/2017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760820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Metro Mobility Task Force</a:t>
            </a:r>
          </a:p>
        </p:txBody>
      </p:sp>
      <p:sp>
        <p:nvSpPr>
          <p:cNvPr id="3" name="Subtitle 2"/>
          <p:cNvSpPr>
            <a:spLocks noGrp="1"/>
          </p:cNvSpPr>
          <p:nvPr>
            <p:ph type="subTitle" idx="1"/>
          </p:nvPr>
        </p:nvSpPr>
        <p:spPr/>
        <p:txBody>
          <a:bodyPr>
            <a:normAutofit/>
          </a:bodyPr>
          <a:lstStyle/>
          <a:p>
            <a:r>
              <a:rPr lang="en-US" sz="3600" dirty="0"/>
              <a:t>10/10 Taxi Presentation</a:t>
            </a:r>
          </a:p>
        </p:txBody>
      </p:sp>
    </p:spTree>
    <p:extLst>
      <p:ext uri="{BB962C8B-B14F-4D97-AF65-F5344CB8AC3E}">
        <p14:creationId xmlns:p14="http://schemas.microsoft.com/office/powerpoint/2010/main" val="16293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What Trips to Off Load</a:t>
            </a:r>
          </a:p>
        </p:txBody>
      </p:sp>
      <p:graphicFrame>
        <p:nvGraphicFramePr>
          <p:cNvPr id="8" name="Picture Placeholder 7" title="Bell curve for riders per route"/>
          <p:cNvGraphicFramePr>
            <a:graphicFrameLocks noGrp="1"/>
          </p:cNvGraphicFramePr>
          <p:nvPr>
            <p:ph type="pic" idx="1"/>
            <p:extLst>
              <p:ext uri="{D42A27DB-BD31-4B8C-83A1-F6EECF244321}">
                <p14:modId xmlns:p14="http://schemas.microsoft.com/office/powerpoint/2010/main" val="173731383"/>
              </p:ext>
            </p:extLst>
          </p:nvPr>
        </p:nvGraphicFramePr>
        <p:xfrm>
          <a:off x="4868863" y="2336800"/>
          <a:ext cx="5426075"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Met Council and Metro Mobility need to continue to gather data and use a bell curve with standard deviation to determine what routes are low volume of riders and high volume.</a:t>
            </a:r>
          </a:p>
          <a:p>
            <a:r>
              <a:rPr lang="en-US" dirty="0"/>
              <a:t>Off Loading trips that are low volume of riders, and freeing up more </a:t>
            </a:r>
            <a:r>
              <a:rPr lang="en-US" dirty="0" err="1"/>
              <a:t>lagre</a:t>
            </a:r>
            <a:r>
              <a:rPr lang="en-US" dirty="0"/>
              <a:t> vehicles for the high volume rider trips.</a:t>
            </a:r>
          </a:p>
          <a:p>
            <a:r>
              <a:rPr lang="en-US" dirty="0"/>
              <a:t>Very important on both ends of the spectrum in order to off load the right trips and use proper vehicles for the trips retained.</a:t>
            </a:r>
          </a:p>
        </p:txBody>
      </p:sp>
    </p:spTree>
    <p:extLst>
      <p:ext uri="{BB962C8B-B14F-4D97-AF65-F5344CB8AC3E}">
        <p14:creationId xmlns:p14="http://schemas.microsoft.com/office/powerpoint/2010/main" val="370708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What Trips to Off Load</a:t>
            </a:r>
          </a:p>
        </p:txBody>
      </p:sp>
      <p:graphicFrame>
        <p:nvGraphicFramePr>
          <p:cNvPr id="6" name="Picture Placeholder 5" descr="Bell graph on cost per passenger per trip" title="Cost per passenger per trip"/>
          <p:cNvGraphicFramePr>
            <a:graphicFrameLocks noGrp="1"/>
          </p:cNvGraphicFramePr>
          <p:nvPr>
            <p:ph type="pic" idx="1"/>
            <p:extLst>
              <p:ext uri="{D42A27DB-BD31-4B8C-83A1-F6EECF244321}">
                <p14:modId xmlns:p14="http://schemas.microsoft.com/office/powerpoint/2010/main" val="4292674923"/>
              </p:ext>
            </p:extLst>
          </p:nvPr>
        </p:nvGraphicFramePr>
        <p:xfrm>
          <a:off x="4868863" y="2336800"/>
          <a:ext cx="5426075"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The same process would be applied using the cost per passenger per trip as well.</a:t>
            </a:r>
          </a:p>
          <a:p>
            <a:r>
              <a:rPr lang="en-US" dirty="0"/>
              <a:t>By using the bell curve you can determine the higher cost trips and cross reference your data to finalize what trips to off load.</a:t>
            </a:r>
          </a:p>
          <a:p>
            <a:r>
              <a:rPr lang="en-US" dirty="0"/>
              <a:t>This will also help project forward future expenses and costs for budgeting purposes.</a:t>
            </a:r>
          </a:p>
        </p:txBody>
      </p:sp>
    </p:spTree>
    <p:extLst>
      <p:ext uri="{BB962C8B-B14F-4D97-AF65-F5344CB8AC3E}">
        <p14:creationId xmlns:p14="http://schemas.microsoft.com/office/powerpoint/2010/main" val="384748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3825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10/10 Taxi Model</a:t>
            </a:r>
          </a:p>
        </p:txBody>
      </p:sp>
      <p:sp>
        <p:nvSpPr>
          <p:cNvPr id="3" name="Content Placeholder 2"/>
          <p:cNvSpPr>
            <a:spLocks noGrp="1"/>
          </p:cNvSpPr>
          <p:nvPr>
            <p:ph idx="1"/>
          </p:nvPr>
        </p:nvSpPr>
        <p:spPr/>
        <p:txBody>
          <a:bodyPr>
            <a:normAutofit lnSpcReduction="10000"/>
          </a:bodyPr>
          <a:lstStyle/>
          <a:p>
            <a:r>
              <a:rPr lang="en-US" dirty="0"/>
              <a:t>Operate under a Independent Contractor Model</a:t>
            </a:r>
          </a:p>
          <a:p>
            <a:r>
              <a:rPr lang="en-US" dirty="0"/>
              <a:t>Drivers pay a fixed weekly lease</a:t>
            </a:r>
          </a:p>
          <a:p>
            <a:r>
              <a:rPr lang="en-US" dirty="0"/>
              <a:t>All passenger fares go to the driver</a:t>
            </a:r>
          </a:p>
          <a:p>
            <a:r>
              <a:rPr lang="en-US" dirty="0"/>
              <a:t>All vehicles are under our insurance policy</a:t>
            </a:r>
          </a:p>
          <a:p>
            <a:r>
              <a:rPr lang="en-US" dirty="0"/>
              <a:t>The name and fare model are based on $10 for the first 5 miles ($2 each additional mile) and we will pick you up in 10 minutes or less.  There is no additional cost based on time duration</a:t>
            </a:r>
          </a:p>
          <a:p>
            <a:r>
              <a:rPr lang="en-US" dirty="0"/>
              <a:t>Initially designed to operate in suburban areas, but have expanded to the cities as well</a:t>
            </a:r>
          </a:p>
          <a:p>
            <a:endParaRPr lang="en-US" dirty="0"/>
          </a:p>
        </p:txBody>
      </p:sp>
    </p:spTree>
    <p:extLst>
      <p:ext uri="{BB962C8B-B14F-4D97-AF65-F5344CB8AC3E}">
        <p14:creationId xmlns:p14="http://schemas.microsoft.com/office/powerpoint/2010/main" val="418939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10/10 Model Would Fit In The Public Transit System</a:t>
            </a:r>
          </a:p>
        </p:txBody>
      </p:sp>
      <p:sp>
        <p:nvSpPr>
          <p:cNvPr id="3" name="Content Placeholder 2"/>
          <p:cNvSpPr>
            <a:spLocks noGrp="1"/>
          </p:cNvSpPr>
          <p:nvPr>
            <p:ph idx="1"/>
          </p:nvPr>
        </p:nvSpPr>
        <p:spPr>
          <a:xfrm>
            <a:off x="680321" y="2336872"/>
            <a:ext cx="9613861" cy="4244231"/>
          </a:xfrm>
        </p:spPr>
        <p:txBody>
          <a:bodyPr>
            <a:normAutofit fontScale="92500" lnSpcReduction="20000"/>
          </a:bodyPr>
          <a:lstStyle/>
          <a:p>
            <a:r>
              <a:rPr lang="en-US" dirty="0"/>
              <a:t>Every public transit system should be working on integrating Taxis/TNCs into their systems</a:t>
            </a:r>
          </a:p>
          <a:p>
            <a:r>
              <a:rPr lang="en-US" dirty="0"/>
              <a:t>For those who operate in same or similar industries, we all recognize the challenges of having enough drivers, vehicles and operating efficiently</a:t>
            </a:r>
          </a:p>
          <a:p>
            <a:r>
              <a:rPr lang="en-US" dirty="0"/>
              <a:t>Public transit services a consistent and predictable ridership base, this is why public transit is primarily fixed route</a:t>
            </a:r>
          </a:p>
          <a:p>
            <a:r>
              <a:rPr lang="en-US" dirty="0"/>
              <a:t>The specialized nature of Metro Mobility ridership deviates from fixed route to an on demand point to point or shared ride transport</a:t>
            </a:r>
          </a:p>
          <a:p>
            <a:r>
              <a:rPr lang="en-US" dirty="0"/>
              <a:t>In order to operate Metro Mobility at the highest level with the lowest cost it is necessary to retain as many low cost trips and off load higher cost trips</a:t>
            </a:r>
          </a:p>
          <a:p>
            <a:r>
              <a:rPr lang="en-US" dirty="0"/>
              <a:t>Metro Mobility Average Cost Per Trip Has to be below $26.02 per trip or they will exceed budget (including incorporating all admin costs via Cost Accounting)</a:t>
            </a:r>
          </a:p>
        </p:txBody>
      </p:sp>
    </p:spTree>
    <p:extLst>
      <p:ext uri="{BB962C8B-B14F-4D97-AF65-F5344CB8AC3E}">
        <p14:creationId xmlns:p14="http://schemas.microsoft.com/office/powerpoint/2010/main" val="62574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10/10 Model Would Fit In The Public Transit System</a:t>
            </a:r>
          </a:p>
        </p:txBody>
      </p:sp>
      <p:sp>
        <p:nvSpPr>
          <p:cNvPr id="3" name="Content Placeholder 2"/>
          <p:cNvSpPr>
            <a:spLocks noGrp="1"/>
          </p:cNvSpPr>
          <p:nvPr>
            <p:ph idx="1"/>
          </p:nvPr>
        </p:nvSpPr>
        <p:spPr>
          <a:xfrm>
            <a:off x="680321" y="2336873"/>
            <a:ext cx="9613861" cy="4141200"/>
          </a:xfrm>
        </p:spPr>
        <p:txBody>
          <a:bodyPr/>
          <a:lstStyle/>
          <a:p>
            <a:r>
              <a:rPr lang="en-US" dirty="0"/>
              <a:t>A lot of date needs to be assimilated but key factors are:</a:t>
            </a:r>
          </a:p>
          <a:p>
            <a:pPr lvl="1"/>
            <a:r>
              <a:rPr lang="en-US" dirty="0"/>
              <a:t>Off loading trips during high volume times (rush hours) and very low volume times</a:t>
            </a:r>
          </a:p>
          <a:p>
            <a:pPr lvl="1"/>
            <a:r>
              <a:rPr lang="en-US" dirty="0"/>
              <a:t>The price structure of these off loaded trips</a:t>
            </a:r>
          </a:p>
          <a:p>
            <a:pPr lvl="2"/>
            <a:r>
              <a:rPr lang="en-US" dirty="0"/>
              <a:t>Flag or Drop Rate is key (a set beginning price)</a:t>
            </a:r>
          </a:p>
          <a:p>
            <a:pPr lvl="2"/>
            <a:r>
              <a:rPr lang="en-US" dirty="0"/>
              <a:t>Leaving 2 price model structures depending on need</a:t>
            </a:r>
          </a:p>
          <a:p>
            <a:pPr lvl="3"/>
            <a:r>
              <a:rPr lang="en-US" dirty="0"/>
              <a:t>Simulating NEMT pricing with $11.00 Flag rate plus $1.30 per mile, no time function</a:t>
            </a:r>
          </a:p>
          <a:p>
            <a:pPr lvl="3"/>
            <a:r>
              <a:rPr lang="en-US" dirty="0"/>
              <a:t>Using standard rate of $10.00 for first 5 miles and $2.00 each additional mile, again no time function</a:t>
            </a:r>
          </a:p>
          <a:p>
            <a:pPr lvl="1"/>
            <a:r>
              <a:rPr lang="en-US" dirty="0"/>
              <a:t>The key to successful expansion of the off loading of trips relies upon identifying which trips are the higher cost (short distance or long) and then choosing the fare structure that coincides best</a:t>
            </a:r>
          </a:p>
        </p:txBody>
      </p:sp>
    </p:spTree>
    <p:extLst>
      <p:ext uri="{BB962C8B-B14F-4D97-AF65-F5344CB8AC3E}">
        <p14:creationId xmlns:p14="http://schemas.microsoft.com/office/powerpoint/2010/main" val="21471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Approach to Data Sharing</a:t>
            </a:r>
          </a:p>
        </p:txBody>
      </p:sp>
      <p:sp>
        <p:nvSpPr>
          <p:cNvPr id="3" name="Content Placeholder 2"/>
          <p:cNvSpPr>
            <a:spLocks noGrp="1"/>
          </p:cNvSpPr>
          <p:nvPr>
            <p:ph idx="1"/>
          </p:nvPr>
        </p:nvSpPr>
        <p:spPr/>
        <p:txBody>
          <a:bodyPr/>
          <a:lstStyle/>
          <a:p>
            <a:r>
              <a:rPr lang="en-US" dirty="0"/>
              <a:t>Open Door Policy</a:t>
            </a:r>
          </a:p>
          <a:p>
            <a:pPr lvl="1"/>
            <a:r>
              <a:rPr lang="en-US" dirty="0"/>
              <a:t>Passengers initial point of contact will be Metro Mobility, as such most desired or relevant information will be related to GPS records and statistics</a:t>
            </a:r>
          </a:p>
          <a:p>
            <a:pPr lvl="1"/>
            <a:r>
              <a:rPr lang="en-US" dirty="0"/>
              <a:t>We are required by law to be able to provide this information promptly and accurately</a:t>
            </a:r>
          </a:p>
          <a:p>
            <a:pPr lvl="1"/>
            <a:r>
              <a:rPr lang="en-US" dirty="0"/>
              <a:t>It is also important to develop a system of reporting incidents, lost and found and customer complaints</a:t>
            </a:r>
          </a:p>
          <a:p>
            <a:pPr lvl="1"/>
            <a:r>
              <a:rPr lang="en-US" dirty="0"/>
              <a:t>An Auditing policy and system would also be advised where on site, field, and remote inspections occur at the discretion of the Met Council for files, vehicles and financial records</a:t>
            </a:r>
          </a:p>
        </p:txBody>
      </p:sp>
    </p:spTree>
    <p:extLst>
      <p:ext uri="{BB962C8B-B14F-4D97-AF65-F5344CB8AC3E}">
        <p14:creationId xmlns:p14="http://schemas.microsoft.com/office/powerpoint/2010/main" val="241761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Specifics and Driver Training and Background Checks</a:t>
            </a:r>
          </a:p>
        </p:txBody>
      </p:sp>
      <p:sp>
        <p:nvSpPr>
          <p:cNvPr id="3" name="Content Placeholder 2"/>
          <p:cNvSpPr>
            <a:spLocks noGrp="1"/>
          </p:cNvSpPr>
          <p:nvPr>
            <p:ph idx="1"/>
          </p:nvPr>
        </p:nvSpPr>
        <p:spPr/>
        <p:txBody>
          <a:bodyPr/>
          <a:lstStyle/>
          <a:p>
            <a:r>
              <a:rPr lang="en-US" dirty="0"/>
              <a:t>Due to the nature of the services Metro Mobility provides we would suggest mirroring or similar to the requirements of NEMT (Non Emergency Medical Transportation)</a:t>
            </a:r>
          </a:p>
          <a:p>
            <a:r>
              <a:rPr lang="en-US" dirty="0"/>
              <a:t>Background</a:t>
            </a:r>
          </a:p>
          <a:p>
            <a:pPr lvl="1"/>
            <a:r>
              <a:rPr lang="en-US" dirty="0"/>
              <a:t>DHS </a:t>
            </a:r>
            <a:r>
              <a:rPr lang="en-US" dirty="0" err="1"/>
              <a:t>NetStudy</a:t>
            </a:r>
            <a:r>
              <a:rPr lang="en-US" dirty="0"/>
              <a:t> 2.0 fingerprint background check and clearance for all drivers performing these trips</a:t>
            </a:r>
          </a:p>
          <a:p>
            <a:pPr lvl="1"/>
            <a:r>
              <a:rPr lang="en-US" dirty="0"/>
              <a:t>Yearly Motor Vehicle Report records (driving record)</a:t>
            </a:r>
          </a:p>
          <a:p>
            <a:pPr lvl="1"/>
            <a:r>
              <a:rPr lang="en-US" dirty="0"/>
              <a:t>Yearly Drug Screening</a:t>
            </a:r>
          </a:p>
          <a:p>
            <a:pPr marL="0" indent="0">
              <a:buNone/>
            </a:pPr>
            <a:endParaRPr lang="en-US" dirty="0"/>
          </a:p>
        </p:txBody>
      </p:sp>
    </p:spTree>
    <p:extLst>
      <p:ext uri="{BB962C8B-B14F-4D97-AF65-F5344CB8AC3E}">
        <p14:creationId xmlns:p14="http://schemas.microsoft.com/office/powerpoint/2010/main" val="391909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Specifics and Driver Training and Background Checks</a:t>
            </a:r>
          </a:p>
        </p:txBody>
      </p:sp>
      <p:sp>
        <p:nvSpPr>
          <p:cNvPr id="3" name="Content Placeholder 2"/>
          <p:cNvSpPr>
            <a:spLocks noGrp="1"/>
          </p:cNvSpPr>
          <p:nvPr>
            <p:ph idx="1"/>
          </p:nvPr>
        </p:nvSpPr>
        <p:spPr/>
        <p:txBody>
          <a:bodyPr/>
          <a:lstStyle/>
          <a:p>
            <a:r>
              <a:rPr lang="en-US" dirty="0"/>
              <a:t>Driver Training</a:t>
            </a:r>
          </a:p>
          <a:p>
            <a:pPr lvl="1"/>
            <a:r>
              <a:rPr lang="en-US" dirty="0"/>
              <a:t>National Safety Council Defensive Driving Certification course (DDC)</a:t>
            </a:r>
          </a:p>
          <a:p>
            <a:pPr lvl="1"/>
            <a:r>
              <a:rPr lang="en-US" dirty="0"/>
              <a:t>Annual ADA training</a:t>
            </a:r>
          </a:p>
          <a:p>
            <a:pPr lvl="1"/>
            <a:r>
              <a:rPr lang="en-US" dirty="0"/>
              <a:t>Annual HIPAA training</a:t>
            </a:r>
          </a:p>
          <a:p>
            <a:pPr lvl="1"/>
            <a:r>
              <a:rPr lang="en-US" dirty="0"/>
              <a:t>Yearly training on First Aid Policy and Procedures</a:t>
            </a:r>
          </a:p>
          <a:p>
            <a:r>
              <a:rPr lang="en-US" dirty="0"/>
              <a:t>Any additional desired training by Metro Mobility</a:t>
            </a:r>
          </a:p>
          <a:p>
            <a:pPr lvl="1"/>
            <a:endParaRPr lang="en-US" dirty="0"/>
          </a:p>
          <a:p>
            <a:pPr marL="0" indent="0">
              <a:buNone/>
            </a:pPr>
            <a:endParaRPr lang="en-US" dirty="0"/>
          </a:p>
        </p:txBody>
      </p:sp>
    </p:spTree>
    <p:extLst>
      <p:ext uri="{BB962C8B-B14F-4D97-AF65-F5344CB8AC3E}">
        <p14:creationId xmlns:p14="http://schemas.microsoft.com/office/powerpoint/2010/main" val="213295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Requirements</a:t>
            </a:r>
          </a:p>
        </p:txBody>
      </p:sp>
      <p:sp>
        <p:nvSpPr>
          <p:cNvPr id="3" name="Content Placeholder 2"/>
          <p:cNvSpPr>
            <a:spLocks noGrp="1"/>
          </p:cNvSpPr>
          <p:nvPr>
            <p:ph idx="1"/>
          </p:nvPr>
        </p:nvSpPr>
        <p:spPr/>
        <p:txBody>
          <a:bodyPr/>
          <a:lstStyle/>
          <a:p>
            <a:r>
              <a:rPr lang="en-US" dirty="0"/>
              <a:t>DOT inspected vehicles (yearly)</a:t>
            </a:r>
          </a:p>
          <a:p>
            <a:r>
              <a:rPr lang="en-US" dirty="0"/>
              <a:t>Insurance policy of $500,000 Commercial General Liability, $500,000 Auto Liability with Metro Mobility listed as certificate holder and additional insured</a:t>
            </a:r>
          </a:p>
          <a:p>
            <a:r>
              <a:rPr lang="en-US" dirty="0"/>
              <a:t>All registration receipts (yearly tabs) on record and provided to Metro Mobility</a:t>
            </a:r>
          </a:p>
        </p:txBody>
      </p:sp>
    </p:spTree>
    <p:extLst>
      <p:ext uri="{BB962C8B-B14F-4D97-AF65-F5344CB8AC3E}">
        <p14:creationId xmlns:p14="http://schemas.microsoft.com/office/powerpoint/2010/main" val="5343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What Trips to Off Load</a:t>
            </a:r>
          </a:p>
        </p:txBody>
      </p:sp>
      <p:pic>
        <p:nvPicPr>
          <p:cNvPr id="5" name="Picture Placeholder 4" title="scatter plot image of metro area "/>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375" b="243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a:t>Using a scatter plot overlay of the Metro Mobility service area:</a:t>
            </a:r>
          </a:p>
          <a:p>
            <a:r>
              <a:rPr lang="en-US" dirty="0"/>
              <a:t>	You can identify areas of greater density.</a:t>
            </a:r>
          </a:p>
          <a:p>
            <a:r>
              <a:rPr lang="en-US" dirty="0"/>
              <a:t>	Off Load trips that are in less dense ridership areas.</a:t>
            </a:r>
          </a:p>
          <a:p>
            <a:r>
              <a:rPr lang="en-US" dirty="0"/>
              <a:t>	Minimize cost per trip, while maximizing combinable routes thus keeping lower cost trips and spending less on higher cost trips.</a:t>
            </a:r>
          </a:p>
          <a:p>
            <a:r>
              <a:rPr lang="en-US" dirty="0"/>
              <a:t>**This is a fabricated scatter plot and not based on any real data.</a:t>
            </a:r>
          </a:p>
        </p:txBody>
      </p:sp>
    </p:spTree>
    <p:extLst>
      <p:ext uri="{BB962C8B-B14F-4D97-AF65-F5344CB8AC3E}">
        <p14:creationId xmlns:p14="http://schemas.microsoft.com/office/powerpoint/2010/main" val="301282808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168</TotalTime>
  <Words>808</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Berlin</vt:lpstr>
      <vt:lpstr>Metro Mobility Task Force</vt:lpstr>
      <vt:lpstr>The 10/10 Taxi Model</vt:lpstr>
      <vt:lpstr>How The 10/10 Model Would Fit In The Public Transit System</vt:lpstr>
      <vt:lpstr>How The 10/10 Model Would Fit In The Public Transit System</vt:lpstr>
      <vt:lpstr>Our Approach to Data Sharing</vt:lpstr>
      <vt:lpstr>Specifics and Driver Training and Background Checks</vt:lpstr>
      <vt:lpstr>Specifics and Driver Training and Background Checks</vt:lpstr>
      <vt:lpstr>Vehicle Requirements</vt:lpstr>
      <vt:lpstr>Determining What Trips to Off Load</vt:lpstr>
      <vt:lpstr>Determining What Trips to Off Load</vt:lpstr>
      <vt:lpstr>Determining What Trips to Off Load</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Mobility Task Force</dc:title>
  <dc:creator>Sutton, Michael</dc:creator>
  <cp:lastModifiedBy>Mullendore, Zoe</cp:lastModifiedBy>
  <cp:revision>29</cp:revision>
  <cp:lastPrinted>2017-09-14T16:16:55Z</cp:lastPrinted>
  <dcterms:created xsi:type="dcterms:W3CDTF">2017-09-14T00:59:44Z</dcterms:created>
  <dcterms:modified xsi:type="dcterms:W3CDTF">2017-09-14T16:40:33Z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