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6"/>
  </p:notesMasterIdLst>
  <p:handoutMasterIdLst>
    <p:handoutMasterId r:id="rId17"/>
  </p:handoutMasterIdLst>
  <p:sldIdLst>
    <p:sldId id="256" r:id="rId5"/>
    <p:sldId id="340" r:id="rId6"/>
    <p:sldId id="354" r:id="rId7"/>
    <p:sldId id="360" r:id="rId8"/>
    <p:sldId id="355" r:id="rId9"/>
    <p:sldId id="356" r:id="rId10"/>
    <p:sldId id="361" r:id="rId11"/>
    <p:sldId id="362" r:id="rId12"/>
    <p:sldId id="363" r:id="rId13"/>
    <p:sldId id="364" r:id="rId14"/>
    <p:sldId id="359"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tolic, Alex E (DHS)" initials="BAE(" lastIdx="29" clrIdx="0">
    <p:extLst>
      <p:ext uri="{19B8F6BF-5375-455C-9EA6-DF929625EA0E}">
        <p15:presenceInfo xmlns:p15="http://schemas.microsoft.com/office/powerpoint/2012/main" userId="S-1-5-21-79331101-957628765-1238779560-40549" providerId="AD"/>
      </p:ext>
    </p:extLst>
  </p:cmAuthor>
  <p:cmAuthor id="2" name="Merz, Ryan" initials="MR" lastIdx="4" clrIdx="1">
    <p:extLst>
      <p:ext uri="{19B8F6BF-5375-455C-9EA6-DF929625EA0E}">
        <p15:presenceInfo xmlns:p15="http://schemas.microsoft.com/office/powerpoint/2012/main" userId="S-1-5-21-79331101-957628765-1238779560-165714" providerId="AD"/>
      </p:ext>
    </p:extLst>
  </p:cmAuthor>
  <p:cmAuthor id="3" name="Radosevich, Zora" initials="RZ" lastIdx="2" clrIdx="2">
    <p:extLst>
      <p:ext uri="{19B8F6BF-5375-455C-9EA6-DF929625EA0E}">
        <p15:presenceInfo xmlns:p15="http://schemas.microsoft.com/office/powerpoint/2012/main" userId="S-1-5-21-79331101-957628765-1238779560-1584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D0D0D"/>
    <a:srgbClr val="000000"/>
    <a:srgbClr val="78BE21"/>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73" autoAdjust="0"/>
    <p:restoredTop sz="61041" autoAdjust="0"/>
  </p:normalViewPr>
  <p:slideViewPr>
    <p:cSldViewPr snapToGrid="0">
      <p:cViewPr varScale="1">
        <p:scale>
          <a:sx n="56" d="100"/>
          <a:sy n="56" d="100"/>
        </p:scale>
        <p:origin x="1776" y="6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300"/>
            </a:lvl1pPr>
          </a:lstStyle>
          <a:p>
            <a:fld id="{F2A04DE5-F1A9-4D45-BF54-BEFDBA739CA2}" type="datetimeFigureOut">
              <a:rPr lang="en-US" smtClean="0">
                <a:latin typeface="NeueHaasGroteskText Std" panose="020B0504020202020204" pitchFamily="34" charset="0"/>
              </a:rPr>
              <a:t>12/6/2017</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3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atin typeface="NeueHaasGroteskText Std" panose="020B0504020202020204" pitchFamily="34" charset="0"/>
              </a:defRPr>
            </a:lvl1pPr>
          </a:lstStyle>
          <a:p>
            <a:fld id="{A50CD39D-89B0-4C68-805A-35C75A7C20C8}" type="datetimeFigureOut">
              <a:rPr lang="en-US" smtClean="0"/>
              <a:pPr/>
              <a:t>12/6/2017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3296075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11</a:t>
            </a:fld>
            <a:endParaRPr lang="en-US" dirty="0"/>
          </a:p>
        </p:txBody>
      </p:sp>
    </p:spTree>
    <p:extLst>
      <p:ext uri="{BB962C8B-B14F-4D97-AF65-F5344CB8AC3E}">
        <p14:creationId xmlns:p14="http://schemas.microsoft.com/office/powerpoint/2010/main" val="76010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71887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598885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593096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916685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874080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3499921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968313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9203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Logo Only Dar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7315" y="1193803"/>
            <a:ext cx="8741044" cy="1829522"/>
          </a:xfrm>
          <a:prstGeom prst="rect">
            <a:avLst/>
          </a:prstGeom>
        </p:spPr>
      </p:pic>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23" name="Date Placeholder 4"/>
          <p:cNvSpPr>
            <a:spLocks noGrp="1"/>
          </p:cNvSpPr>
          <p:nvPr>
            <p:ph type="body" sz="quarter" idx="17" hasCustomPrompt="1"/>
          </p:nvPr>
        </p:nvSpPr>
        <p:spPr>
          <a:xfrm>
            <a:off x="914400" y="6355080"/>
            <a:ext cx="1371600" cy="365760"/>
          </a:xfrm>
        </p:spPr>
        <p:txBody>
          <a:bodyPr anchor="ctr" anchorCtr="0">
            <a:normAutofit/>
          </a:bodyPr>
          <a:lstStyle>
            <a:lvl1pPr marL="0" indent="0" algn="l" defTabSz="914400" rtl="0" eaLnBrk="1" latinLnBrk="0" hangingPunct="1">
              <a:buNone/>
              <a:defRPr lang="en-US" sz="1200" kern="1200" dirty="0">
                <a:solidFill>
                  <a:schemeClr val="tx2"/>
                </a:solidFill>
                <a:latin typeface="+mn-lt"/>
                <a:ea typeface="+mn-ea"/>
                <a:cs typeface="+mn-cs"/>
              </a:defRPr>
            </a:lvl1pPr>
          </a:lstStyle>
          <a:p>
            <a:pPr lvl="0"/>
            <a:fld id="{D7ED242C-24FB-43A0-BCB6-43756FC812F6}" type="datetime1">
              <a:rPr lang="en-US" smtClean="0"/>
              <a:pPr/>
              <a:t>12/13/2016</a:t>
            </a:fld>
            <a:endParaRPr lang="en-US" dirty="0"/>
          </a:p>
        </p:txBody>
      </p:sp>
      <p:sp>
        <p:nvSpPr>
          <p:cNvPr id="24" name="Footer Placeholder 4"/>
          <p:cNvSpPr>
            <a:spLocks noGrp="1"/>
          </p:cNvSpPr>
          <p:nvPr>
            <p:ph type="body" sz="quarter" idx="19" hasCustomPrompt="1"/>
          </p:nvPr>
        </p:nvSpPr>
        <p:spPr>
          <a:xfrm>
            <a:off x="3302176" y="6336471"/>
            <a:ext cx="5587647" cy="402259"/>
          </a:xfrm>
        </p:spPr>
        <p:txBody>
          <a:bodyPr anchor="ctr" anchorCtr="0">
            <a:normAutofit/>
          </a:bodyPr>
          <a:lstStyle>
            <a:lvl1pPr marL="0" indent="0" algn="ctr" defTabSz="914400" rtl="0" eaLnBrk="1" latinLnBrk="0" hangingPunct="1">
              <a:buNone/>
              <a:defRPr lang="en-US" sz="1200" kern="1200" dirty="0">
                <a:solidFill>
                  <a:schemeClr val="tx2"/>
                </a:solidFill>
                <a:latin typeface="+mn-lt"/>
                <a:ea typeface="+mn-ea"/>
                <a:cs typeface="+mn-cs"/>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25" name="Slide Number Placeholder 4"/>
          <p:cNvSpPr>
            <a:spLocks noGrp="1"/>
          </p:cNvSpPr>
          <p:nvPr>
            <p:ph type="body" sz="quarter" idx="18" hasCustomPrompt="1"/>
          </p:nvPr>
        </p:nvSpPr>
        <p:spPr>
          <a:xfrm>
            <a:off x="9902952" y="6355080"/>
            <a:ext cx="1371600" cy="365760"/>
          </a:xfrm>
        </p:spPr>
        <p:txBody>
          <a:bodyPr anchor="ctr" anchorCtr="0">
            <a:normAutofit/>
          </a:bodyPr>
          <a:lstStyle>
            <a:lvl1pPr marL="0" indent="0" algn="r" defTabSz="914400" rtl="0" eaLnBrk="1" latinLnBrk="0" hangingPunct="1">
              <a:buNone/>
              <a:defRPr lang="en-US" sz="1200" kern="1200" dirty="0">
                <a:solidFill>
                  <a:schemeClr val="tx2"/>
                </a:solidFill>
                <a:latin typeface="+mn-lt"/>
                <a:ea typeface="+mn-ea"/>
                <a:cs typeface="+mn-cs"/>
              </a:defRPr>
            </a:lvl1pPr>
          </a:lstStyle>
          <a:p>
            <a:pPr lvl="0"/>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plit -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a:t>Click to edit title</a:t>
            </a:r>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C198DD1-C477-482D-A126-3FBDD1778E48}"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16610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plit - Light BG">
    <p:bg>
      <p:bgPr>
        <a:solidFill>
          <a:srgbClr val="E8E8E8"/>
        </a:solidFill>
        <a:effectLst/>
      </p:bgPr>
    </p:bg>
    <p:spTree>
      <p:nvGrpSpPr>
        <p:cNvPr id="1" name=""/>
        <p:cNvGrpSpPr/>
        <p:nvPr/>
      </p:nvGrpSpPr>
      <p:grpSpPr>
        <a:xfrm>
          <a:off x="0" y="0"/>
          <a:ext cx="0" cy="0"/>
          <a:chOff x="0" y="0"/>
          <a:chExt cx="0" cy="0"/>
        </a:xfrm>
      </p:grpSpPr>
      <p:sp>
        <p:nvSpPr>
          <p:cNvPr id="13" name="Rectangle 12"/>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a:t>Click to edit title</a:t>
            </a:r>
          </a:p>
        </p:txBody>
      </p:sp>
      <p:sp>
        <p:nvSpPr>
          <p:cNvPr id="15" name="Rectangle 14"/>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485A5BA-A5F9-4138-9E4B-FFD626F6437A}"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able Placeholder 9"/>
          <p:cNvSpPr>
            <a:spLocks noGrp="1"/>
          </p:cNvSpPr>
          <p:nvPr>
            <p:ph type="tbl" sz="quarter" idx="13"/>
          </p:nvPr>
        </p:nvSpPr>
        <p:spPr>
          <a:xfrm>
            <a:off x="914400" y="1554480"/>
            <a:ext cx="10360152" cy="4572000"/>
          </a:xfrm>
        </p:spPr>
        <p:txBody>
          <a:bodyPr/>
          <a:lstStyle/>
          <a:p>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79964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ground Image Dark Overlay - Dark">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12E8677-C648-465D-82CD-E88587B4845D}" type="datetime1">
              <a:rPr lang="en-US" smtClean="0"/>
              <a:t>12/6/2017</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ground Image Dark Overlay - Ligh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a:t>Click Icon to add picture</a:t>
            </a:r>
          </a:p>
        </p:txBody>
      </p:sp>
      <p:sp>
        <p:nvSpPr>
          <p:cNvPr id="8"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20D07D7-46FB-4D7C-9C8F-0C340D091257}" type="datetime1">
              <a:rPr lang="en-US" smtClean="0"/>
              <a:t>12/6/2017</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914400"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13" name="Content Placeholder 4"/>
          <p:cNvSpPr>
            <a:spLocks noGrp="1"/>
          </p:cNvSpPr>
          <p:nvPr>
            <p:ph sz="quarter" idx="10"/>
          </p:nvPr>
        </p:nvSpPr>
        <p:spPr>
          <a:xfrm>
            <a:off x="914399"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914400" y="1188720"/>
            <a:ext cx="6217920" cy="5029200"/>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a:xfrm>
            <a:off x="7434072" y="1188720"/>
            <a:ext cx="4754880" cy="5029200"/>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12/6/2017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Logo Only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7314" y="1193805"/>
            <a:ext cx="8741044" cy="1829520"/>
          </a:xfrm>
          <a:prstGeom prst="rect">
            <a:avLst/>
          </a:prstGeom>
        </p:spPr>
      </p:pic>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8" name="Date Placeholder 17"/>
          <p:cNvSpPr>
            <a:spLocks noGrp="1"/>
          </p:cNvSpPr>
          <p:nvPr>
            <p:ph type="dt" sz="half" idx="15"/>
          </p:nvPr>
        </p:nvSpPr>
        <p:spPr/>
        <p:txBody>
          <a:bodyPr/>
          <a:lstStyle/>
          <a:p>
            <a:fld id="{D7ED242C-24FB-43A0-BCB6-43756FC812F6}" type="datetime1">
              <a:rPr lang="en-US" smtClean="0"/>
              <a:t>12/6/2017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 mn.gov/dhs</a:t>
            </a:r>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 White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2"/>
          <p:cNvSpPr>
            <a:spLocks noGrp="1"/>
          </p:cNvSpPr>
          <p:nvPr>
            <p:ph type="dt" sz="half" idx="10"/>
          </p:nvPr>
        </p:nvSpPr>
        <p:spPr/>
        <p:txBody>
          <a:bodyPr/>
          <a:lstStyle/>
          <a:p>
            <a:fld id="{4B4EEDC6-36CA-4209-B482-2ED76AA0BF08}" type="datetime1">
              <a:rPr lang="en-US" smtClean="0"/>
              <a:t>12/6/2017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3 Up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12/6/2017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 Up Horizontal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3" name="Date Placeholder 2"/>
          <p:cNvSpPr>
            <a:spLocks noGrp="1"/>
          </p:cNvSpPr>
          <p:nvPr>
            <p:ph type="dt" sz="half" idx="10"/>
          </p:nvPr>
        </p:nvSpPr>
        <p:spPr/>
        <p:txBody>
          <a:bodyPr/>
          <a:lstStyle/>
          <a:p>
            <a:fld id="{8DC79626-CE5A-4834-975C-E7305BA2E281}" type="datetime1">
              <a:rPr lang="en-US" smtClean="0"/>
              <a:t>12/6/2017</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Horizontal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fld id="{1815FB38-58F3-410A-8DA4-4B706967601F}" type="datetime1">
              <a:rPr lang="en-US" smtClean="0"/>
              <a:t>12/6/2017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21"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2 Up Horizontal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3" name="Date Placeholder 2"/>
          <p:cNvSpPr>
            <a:spLocks noGrp="1"/>
          </p:cNvSpPr>
          <p:nvPr>
            <p:ph type="dt" sz="half" idx="10"/>
          </p:nvPr>
        </p:nvSpPr>
        <p:spPr/>
        <p:txBody>
          <a:bodyPr/>
          <a:lstStyle/>
          <a:p>
            <a:fld id="{7F519661-29C3-4FE0-9FC3-375A85A42C46}" type="datetime1">
              <a:rPr lang="en-US" smtClean="0"/>
              <a:t>12/6/2017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Horizontal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4" name="Date Placeholder 3"/>
          <p:cNvSpPr>
            <a:spLocks noGrp="1"/>
          </p:cNvSpPr>
          <p:nvPr>
            <p:ph type="dt" sz="half" idx="10"/>
          </p:nvPr>
        </p:nvSpPr>
        <p:spPr/>
        <p:txBody>
          <a:bodyPr/>
          <a:lstStyle/>
          <a:p>
            <a:fld id="{0366E0EA-2D80-452F-9963-33FA7A36BC09}" type="datetime1">
              <a:rPr lang="en-US" smtClean="0"/>
              <a:t>12/6/2017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Dar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12192000" cy="6857998"/>
          </a:xfrm>
        </p:spPr>
        <p:txBody>
          <a:bodyPr/>
          <a:lstStyle/>
          <a:p>
            <a:r>
              <a:rPr lang="en-US"/>
              <a:t>Click icon to add picture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Whit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chemeClr val="bg1">
              <a:alpha val="87843"/>
            </a:schemeClr>
          </a:solidFill>
        </p:spPr>
        <p:txBody>
          <a:bodyPr>
            <a:normAutofit/>
          </a:bodyPr>
          <a:lstStyle>
            <a:lvl1pPr algn="ctr">
              <a:defRPr sz="3600">
                <a:solidFill>
                  <a:srgbClr val="003865"/>
                </a:solidFill>
              </a:defRPr>
            </a:lvl1pPr>
          </a:lstStyle>
          <a:p>
            <a:r>
              <a:rPr lang="en-US" dirty="0"/>
              <a:t>Click to edit title</a:t>
            </a:r>
          </a:p>
        </p:txBody>
      </p:sp>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Tree>
    <p:extLst>
      <p:ext uri="{BB962C8B-B14F-4D97-AF65-F5344CB8AC3E}">
        <p14:creationId xmlns:p14="http://schemas.microsoft.com/office/powerpoint/2010/main" val="3358612302"/>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 Green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6" name="Picture Placeholder 5"/>
          <p:cNvSpPr>
            <a:spLocks noGrp="1"/>
          </p:cNvSpPr>
          <p:nvPr>
            <p:ph type="pic" sz="quarter" idx="17"/>
          </p:nvPr>
        </p:nvSpPr>
        <p:spPr>
          <a:xfrm>
            <a:off x="0" y="0"/>
            <a:ext cx="12192000" cy="3380732"/>
          </a:xfrm>
        </p:spPr>
        <p:txBody>
          <a:bodyPr/>
          <a:lstStyle/>
          <a:p>
            <a:endParaRPr lang="en-US" dirty="0"/>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pic>
        <p:nvPicPr>
          <p:cNvPr id="8" name="Picture 7"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703" y="5730575"/>
            <a:ext cx="4448641" cy="931111"/>
          </a:xfrm>
          <a:prstGeom prst="rect">
            <a:avLst/>
          </a:prstGeom>
        </p:spPr>
      </p:pic>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fld id="{D7ED242C-24FB-43A0-BCB6-43756FC812F6}" type="datetime1">
              <a:rPr lang="en-US" smtClean="0"/>
              <a:pPr/>
              <a:t>12/6/2017</a:t>
            </a:fld>
            <a:r>
              <a:rPr lang="en-US" dirty="0"/>
              <a:t> </a:t>
            </a:r>
            <a:r>
              <a:rPr lang="en-US" dirty="0">
                <a:solidFill>
                  <a:schemeClr val="accent1"/>
                </a:solidFill>
              </a:rPr>
              <a:t>|</a:t>
            </a:r>
            <a:r>
              <a:rPr lang="en-US" dirty="0"/>
              <a:t> Minnesota Department of Human Services </a:t>
            </a:r>
            <a:r>
              <a:rPr lang="en-US" dirty="0">
                <a:solidFill>
                  <a:schemeClr val="accent1"/>
                </a:solidFill>
              </a:rPr>
              <a:t>|</a:t>
            </a:r>
            <a:r>
              <a:rPr lang="en-US" dirty="0"/>
              <a:t> mn.gov/dhs</a:t>
            </a:r>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de Solid - Light Gradient BG">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2032000" y="2233262"/>
            <a:ext cx="8128000" cy="2966751"/>
          </a:xfrm>
        </p:spPr>
        <p:txBody>
          <a:bodyPr/>
          <a:lstStyle/>
          <a:p>
            <a:endParaRPr lang="en-US"/>
          </a:p>
        </p:txBody>
      </p:sp>
      <p:sp>
        <p:nvSpPr>
          <p:cNvPr id="6" name="Date Placeholder 3"/>
          <p:cNvSpPr>
            <a:spLocks noGrp="1"/>
          </p:cNvSpPr>
          <p:nvPr>
            <p:ph type="dt" sz="half" idx="10"/>
          </p:nvPr>
        </p:nvSpPr>
        <p:spPr>
          <a:xfrm>
            <a:off x="914400" y="6356350"/>
            <a:ext cx="1371600" cy="365125"/>
          </a:xfrm>
        </p:spPr>
        <p:txBody>
          <a:bodyPr/>
          <a:lstStyle/>
          <a:p>
            <a:fld id="{9A198C9B-0587-4A1E-9E03-E4C9FE222F08}"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8" name="Slide Number Placeholder 5"/>
          <p:cNvSpPr>
            <a:spLocks noGrp="1"/>
          </p:cNvSpPr>
          <p:nvPr>
            <p:ph type="sldNum" sz="quarter" idx="12"/>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de Solid - Dark BG">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 Capture Right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 Capture Right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914400" y="365760"/>
            <a:ext cx="3657600" cy="2743200"/>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914400" y="3200400"/>
            <a:ext cx="3657600" cy="283464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1" name="Slide Number Placeholder 6"/>
          <p:cNvSpPr>
            <a:spLocks noGrp="1"/>
          </p:cNvSpPr>
          <p:nvPr>
            <p:ph type="sldNum" sz="quarter" idx="13"/>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 Capture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a:t>Click icon to insert screenshot</a:t>
            </a:r>
          </a:p>
        </p:txBody>
      </p:sp>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a:t>Click to edit title</a:t>
            </a:r>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reen Capture Bottom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6399159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creen Capture Bottom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914400" y="1188720"/>
            <a:ext cx="10360152" cy="173736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657600"/>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 Capture Bottom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9"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8"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 Capture Display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a:t>Click to edit title</a:t>
            </a:r>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a:t>Click icon to insert screenshot</a:t>
            </a:r>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ngle Quote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3"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15"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 Photo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a:t>Click Icon to add picture</a:t>
            </a:r>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3" name="Text Placeholder 10"/>
          <p:cNvSpPr>
            <a:spLocks noGrp="1"/>
          </p:cNvSpPr>
          <p:nvPr>
            <p:ph type="body" sz="quarter" idx="14" hasCustomPrompt="1"/>
          </p:nvPr>
        </p:nvSpPr>
        <p:spPr>
          <a:xfrm>
            <a:off x="2802467" y="5488538"/>
            <a:ext cx="6587067" cy="649794"/>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25" name="Date Placeholder 4"/>
          <p:cNvSpPr>
            <a:spLocks noGrp="1"/>
          </p:cNvSpPr>
          <p:nvPr>
            <p:ph type="body" sz="quarter" idx="17" hasCustomPrompt="1"/>
          </p:nvPr>
        </p:nvSpPr>
        <p:spPr>
          <a:xfrm>
            <a:off x="914400" y="6355080"/>
            <a:ext cx="1371600" cy="365760"/>
          </a:xfrm>
        </p:spPr>
        <p:txBody>
          <a:bodyPr anchor="ctr" anchorCtr="0">
            <a:normAutofit/>
          </a:bodyPr>
          <a:lstStyle>
            <a:lvl1pPr marL="0" indent="0" algn="l" defTabSz="914400" rtl="0" eaLnBrk="1" latinLnBrk="0" hangingPunct="1">
              <a:buNone/>
              <a:defRPr lang="en-US" sz="1200" kern="1200" dirty="0">
                <a:solidFill>
                  <a:schemeClr val="tx2"/>
                </a:solidFill>
                <a:latin typeface="+mn-lt"/>
                <a:ea typeface="+mn-ea"/>
                <a:cs typeface="+mn-cs"/>
              </a:defRPr>
            </a:lvl1pPr>
          </a:lstStyle>
          <a:p>
            <a:pPr lvl="0"/>
            <a:fld id="{D7ED242C-24FB-43A0-BCB6-43756FC812F6}" type="datetime1">
              <a:rPr lang="en-US" smtClean="0"/>
              <a:pPr/>
              <a:t>12/13/2016</a:t>
            </a:fld>
            <a:endParaRPr lang="en-US" dirty="0"/>
          </a:p>
        </p:txBody>
      </p:sp>
      <p:sp>
        <p:nvSpPr>
          <p:cNvPr id="26" name="Footer Placeholder 4"/>
          <p:cNvSpPr>
            <a:spLocks noGrp="1"/>
          </p:cNvSpPr>
          <p:nvPr>
            <p:ph type="body" sz="quarter" idx="19" hasCustomPrompt="1"/>
          </p:nvPr>
        </p:nvSpPr>
        <p:spPr>
          <a:xfrm>
            <a:off x="3302176" y="6336471"/>
            <a:ext cx="5587647" cy="402259"/>
          </a:xfrm>
        </p:spPr>
        <p:txBody>
          <a:bodyPr anchor="ctr" anchorCtr="0">
            <a:normAutofit/>
          </a:bodyPr>
          <a:lstStyle>
            <a:lvl1pPr marL="0" indent="0" algn="ctr" defTabSz="914400" rtl="0" eaLnBrk="1" latinLnBrk="0" hangingPunct="1">
              <a:buNone/>
              <a:defRPr lang="en-US" sz="1200" kern="1200" dirty="0">
                <a:solidFill>
                  <a:schemeClr val="tx2"/>
                </a:solidFill>
                <a:latin typeface="+mn-lt"/>
                <a:ea typeface="+mn-ea"/>
                <a:cs typeface="+mn-cs"/>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27" name="Slide Number Placeholder 4"/>
          <p:cNvSpPr>
            <a:spLocks noGrp="1"/>
          </p:cNvSpPr>
          <p:nvPr>
            <p:ph type="body" sz="quarter" idx="18" hasCustomPrompt="1"/>
          </p:nvPr>
        </p:nvSpPr>
        <p:spPr>
          <a:xfrm>
            <a:off x="9902952" y="6355080"/>
            <a:ext cx="1371600" cy="365760"/>
          </a:xfrm>
        </p:spPr>
        <p:txBody>
          <a:bodyPr anchor="ctr" anchorCtr="0">
            <a:normAutofit/>
          </a:bodyPr>
          <a:lstStyle>
            <a:lvl1pPr marL="0" indent="0" algn="r" defTabSz="914400" rtl="0" eaLnBrk="1" latinLnBrk="0" hangingPunct="1">
              <a:buNone/>
              <a:defRPr lang="en-US" sz="1200" kern="1200" dirty="0">
                <a:solidFill>
                  <a:schemeClr val="tx2"/>
                </a:solidFill>
                <a:latin typeface="+mn-lt"/>
                <a:ea typeface="+mn-ea"/>
                <a:cs typeface="+mn-cs"/>
              </a:defRPr>
            </a:lvl1pPr>
          </a:lstStyle>
          <a:p>
            <a:pPr lvl="0"/>
            <a:fld id="{48F63A3B-78C7-47BE-AE5E-E10140E04643}" type="slidenum">
              <a:rPr lang="en-US" smtClean="0"/>
              <a:pPr/>
              <a:t>‹#›</a:t>
            </a:fld>
            <a:endParaRPr lang="en-US" dirty="0"/>
          </a:p>
        </p:txBody>
      </p:sp>
    </p:spTree>
    <p:extLst>
      <p:ext uri="{BB962C8B-B14F-4D97-AF65-F5344CB8AC3E}">
        <p14:creationId xmlns:p14="http://schemas.microsoft.com/office/powerpoint/2010/main" val="2082250229"/>
      </p:ext>
    </p:extLst>
  </p:cSld>
  <p:clrMapOvr>
    <a:masterClrMapping/>
  </p:clrMapOvr>
  <p:hf sldNum="0"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ingle Quote - Black Gradient">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1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Box - Dark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a:p>
        </p:txBody>
      </p:sp>
      <p:sp>
        <p:nvSpPr>
          <p:cNvPr id="2" name="Title 1"/>
          <p:cNvSpPr>
            <a:spLocks noGrp="1"/>
          </p:cNvSpPr>
          <p:nvPr>
            <p:ph type="title" hasCustomPrompt="1"/>
          </p:nvPr>
        </p:nvSpPr>
        <p:spPr>
          <a:xfrm>
            <a:off x="914400" y="1554480"/>
            <a:ext cx="10360152" cy="3200400"/>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
        <p:nvSpPr>
          <p:cNvPr id="8" name="Date Placeholder 4"/>
          <p:cNvSpPr>
            <a:spLocks noGrp="1"/>
          </p:cNvSpPr>
          <p:nvPr>
            <p:ph type="dt" sz="half" idx="12"/>
          </p:nvPr>
        </p:nvSpPr>
        <p:spPr>
          <a:xfrm>
            <a:off x="838200" y="6356350"/>
            <a:ext cx="1358590" cy="365125"/>
          </a:xfrm>
        </p:spPr>
        <p:txBody>
          <a:bodyPr/>
          <a:lstStyle/>
          <a:p>
            <a:fld id="{5D76A200-3168-4D33-A718-3974884CE863}" type="datetime1">
              <a:rPr lang="en-US" smtClean="0"/>
              <a:t>12/6/2017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0" name="Slide Number Placeholder 6"/>
          <p:cNvSpPr>
            <a:spLocks noGrp="1"/>
          </p:cNvSpPr>
          <p:nvPr>
            <p:ph type="sldNum" sz="quarter" idx="14"/>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ull Image One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8"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t>12/6/2017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0" name="Slide Number Placeholder 6"/>
          <p:cNvSpPr>
            <a:spLocks noGrp="1"/>
          </p:cNvSpPr>
          <p:nvPr>
            <p:ph type="sldNum" sz="quarter" idx="14"/>
          </p:nvPr>
        </p:nvSpPr>
        <p:spPr>
          <a:xfrm>
            <a:off x="9902952" y="6356350"/>
            <a:ext cx="1371600" cy="274320"/>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ull Image Mu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
        <p:nvSpPr>
          <p:cNvPr id="14"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t>12/6/2017</a:t>
            </a:fld>
            <a:endParaRPr lang="en-US" dirty="0"/>
          </a:p>
        </p:txBody>
      </p:sp>
      <p:sp>
        <p:nvSpPr>
          <p:cNvPr id="15"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6" name="Slide Number Placeholder 6"/>
          <p:cNvSpPr>
            <a:spLocks noGrp="1"/>
          </p:cNvSpPr>
          <p:nvPr>
            <p:ph type="sldNum" sz="quarter" idx="16"/>
          </p:nvPr>
        </p:nvSpPr>
        <p:spPr>
          <a:xfrm>
            <a:off x="9902952" y="6356350"/>
            <a:ext cx="1371600" cy="274320"/>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Solid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14400" y="1280160"/>
            <a:ext cx="10360152" cy="1371600"/>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12/6/2017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Quote Solid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280160"/>
            <a:ext cx="12192000" cy="1371600"/>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fld id="{466A75E6-E45B-4C5D-981E-7C8ED0C72F5D}" type="datetime1">
              <a:rPr lang="en-US" smtClean="0"/>
              <a:t>12/6/2017</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914400" y="1371600"/>
            <a:ext cx="10360152" cy="1371600"/>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8"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t>12/6/2017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0" name="Slide Number Placeholder 6"/>
          <p:cNvSpPr>
            <a:spLocks noGrp="1"/>
          </p:cNvSpPr>
          <p:nvPr>
            <p:ph type="sldNum" sz="quarter" idx="15"/>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Image BG">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endParaRPr lang="en-US"/>
          </a:p>
        </p:txBody>
      </p:sp>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3"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t>12/6/2017</a:t>
            </a:fld>
            <a:endParaRPr lang="en-US" dirty="0"/>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15" name="Slide Number Placeholder 6"/>
          <p:cNvSpPr>
            <a:spLocks noGrp="1"/>
          </p:cNvSpPr>
          <p:nvPr>
            <p:ph type="sldNum" sz="quarter" idx="16"/>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ig Number -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t>12/6/2017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hanks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2"/>
          <p:cNvSpPr txBox="1">
            <a:spLocks/>
          </p:cNvSpPr>
          <p:nvPr userDrawn="1"/>
        </p:nvSpPr>
        <p:spPr>
          <a:xfrm>
            <a:off x="914400" y="2011680"/>
            <a:ext cx="10360152" cy="137160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a:t>Thank you!</a:t>
            </a:r>
          </a:p>
        </p:txBody>
      </p:sp>
      <p:sp>
        <p:nvSpPr>
          <p:cNvPr id="12" name="Title 1"/>
          <p:cNvSpPr>
            <a:spLocks noGrp="1"/>
          </p:cNvSpPr>
          <p:nvPr>
            <p:ph type="title" idx="4294967295"/>
          </p:nvPr>
        </p:nvSpPr>
        <p:spPr>
          <a:xfrm>
            <a:off x="914400" y="186856"/>
            <a:ext cx="5486400" cy="1371600"/>
          </a:xfrm>
        </p:spPr>
        <p:txBody>
          <a:bodyPr/>
          <a:lstStyle/>
          <a:p>
            <a:endParaRPr lang="en-US" dirty="0"/>
          </a:p>
        </p:txBody>
      </p:sp>
      <p:sp>
        <p:nvSpPr>
          <p:cNvPr id="11"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12/6/2017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555963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a:t>Click to edit title</a:t>
            </a:r>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914400" y="1554480"/>
            <a:ext cx="10360152" cy="4572000"/>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24D5D47-1752-4D84-8BFB-C2F71A34C932}" type="datetime1">
              <a:rPr lang="en-US" smtClean="0"/>
              <a:t>12/6/2017</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3249975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hanks light BG">
    <p:bg>
      <p:bgPr>
        <a:solidFill>
          <a:srgbClr val="E8E8E8"/>
        </a:solidFill>
        <a:effectLst/>
      </p:bgPr>
    </p:bg>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914400" y="186856"/>
            <a:ext cx="5486400" cy="1371600"/>
          </a:xfrm>
        </p:spPr>
        <p:txBody>
          <a:bodyPr/>
          <a:lstStyle/>
          <a:p>
            <a:endParaRPr lang="en-US" dirty="0"/>
          </a:p>
        </p:txBody>
      </p:sp>
      <p:sp>
        <p:nvSpPr>
          <p:cNvPr id="10" name="Title 2"/>
          <p:cNvSpPr txBox="1">
            <a:spLocks/>
          </p:cNvSpPr>
          <p:nvPr userDrawn="1"/>
        </p:nvSpPr>
        <p:spPr>
          <a:xfrm>
            <a:off x="0" y="1651380"/>
            <a:ext cx="12192000" cy="1828800"/>
          </a:xfrm>
          <a:prstGeom prst="rect">
            <a:avLst/>
          </a:prstGeom>
          <a:solidFill>
            <a:srgbClr val="003865"/>
          </a:solidFill>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a:t>Thank you!</a:t>
            </a:r>
          </a:p>
        </p:txBody>
      </p:sp>
      <p:sp>
        <p:nvSpPr>
          <p:cNvPr id="8"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pPr/>
              <a:t>12/6/2017</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a:solidFill>
                  <a:srgbClr val="000000"/>
                </a:solidFill>
              </a:rPr>
              <a:t>Minnesota Department of Human Services</a:t>
            </a:r>
            <a:r>
              <a:rPr lang="en-US" dirty="0"/>
              <a:t> </a:t>
            </a:r>
            <a:r>
              <a:rPr lang="en-US" dirty="0">
                <a:solidFill>
                  <a:schemeClr val="accent1"/>
                </a:solidFill>
              </a:rPr>
              <a:t>|</a:t>
            </a:r>
            <a:r>
              <a:rPr lang="en-US" dirty="0"/>
              <a:t> </a:t>
            </a:r>
            <a:r>
              <a:rPr lang="en-US" dirty="0">
                <a:solidFill>
                  <a:srgbClr val="000000"/>
                </a:solidFill>
              </a:rPr>
              <a:t>mn.gov/</a:t>
            </a:r>
            <a:r>
              <a:rPr lang="en-US" dirty="0" err="1">
                <a:solidFill>
                  <a:srgbClr val="000000"/>
                </a:solidFill>
              </a:rPr>
              <a:t>dhs</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29089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a:t>Click to edit title</a:t>
            </a:r>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914400" y="1554480"/>
            <a:ext cx="10360152" cy="4572000"/>
          </a:xfrm>
          <a:solidFill>
            <a:schemeClr val="bg1"/>
          </a:solidFill>
          <a:ln>
            <a:noFill/>
          </a:ln>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A198C9B-0587-4A1E-9E03-E4C9FE222F08}" type="datetime1">
              <a:rPr lang="en-US" smtClean="0"/>
              <a:t>12/6/2017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olid -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914400" y="6356350"/>
            <a:ext cx="1463040" cy="365125"/>
          </a:xfrm>
        </p:spPr>
        <p:txBody>
          <a:bodyPr/>
          <a:lstStyle/>
          <a:p>
            <a:fld id="{66C283A4-7960-4BFD-B3A5-A2CC5BB2A473}"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Solid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914400" y="1188721"/>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914400" y="6356350"/>
            <a:ext cx="146304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914400" y="1188720"/>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t>12/6/2017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a:t>Minnesota Department of Human Services </a:t>
            </a:r>
            <a:r>
              <a:rPr lang="en-US" dirty="0">
                <a:solidFill>
                  <a:srgbClr val="78BE21"/>
                </a:solidFill>
              </a:rPr>
              <a:t>|</a:t>
            </a:r>
            <a:r>
              <a:rPr lang="en-US" dirty="0"/>
              <a:t> mn.gov/</a:t>
            </a:r>
            <a:r>
              <a:rPr lang="en-US" dirty="0" err="1"/>
              <a:t>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182880"/>
            <a:ext cx="10360152" cy="9144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14400" y="1188720"/>
            <a:ext cx="10360152" cy="5029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12/6/2017</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Minnesota Department of Human Services </a:t>
            </a:r>
            <a:r>
              <a:rPr lang="en-US" dirty="0">
                <a:solidFill>
                  <a:schemeClr val="accent1"/>
                </a:solidFill>
              </a:rPr>
              <a:t>|</a:t>
            </a:r>
            <a:r>
              <a:rPr lang="en-US" dirty="0"/>
              <a:t> mn.gov/dhs</a:t>
            </a:r>
          </a:p>
        </p:txBody>
      </p:sp>
      <p:sp>
        <p:nvSpPr>
          <p:cNvPr id="6"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11" r:id="rId4"/>
    <p:sldLayoutId id="2147483712" r:id="rId5"/>
    <p:sldLayoutId id="2147483789" r:id="rId6"/>
    <p:sldLayoutId id="2147483780" r:id="rId7"/>
    <p:sldLayoutId id="2147483773" r:id="rId8"/>
    <p:sldLayoutId id="2147483800" r:id="rId9"/>
    <p:sldLayoutId id="2147483688" r:id="rId10"/>
    <p:sldLayoutId id="2147483790" r:id="rId11"/>
    <p:sldLayoutId id="2147483714" r:id="rId12"/>
    <p:sldLayoutId id="2147483795" r:id="rId13"/>
    <p:sldLayoutId id="2147483738" r:id="rId14"/>
    <p:sldLayoutId id="2147483739" r:id="rId15"/>
    <p:sldLayoutId id="2147483801" r:id="rId16"/>
    <p:sldLayoutId id="2147483802" r:id="rId17"/>
    <p:sldLayoutId id="2147483803" r:id="rId18"/>
    <p:sldLayoutId id="2147483744" r:id="rId19"/>
    <p:sldLayoutId id="2147483772" r:id="rId20"/>
    <p:sldLayoutId id="2147483793" r:id="rId21"/>
    <p:sldLayoutId id="2147483767" r:id="rId22"/>
    <p:sldLayoutId id="2147483769" r:id="rId23"/>
    <p:sldLayoutId id="2147483771" r:id="rId24"/>
    <p:sldLayoutId id="2147483770" r:id="rId25"/>
    <p:sldLayoutId id="2147483732" r:id="rId26"/>
    <p:sldLayoutId id="2147483820" r:id="rId27"/>
    <p:sldLayoutId id="2147483794" r:id="rId28"/>
    <p:sldLayoutId id="2147483733" r:id="rId29"/>
    <p:sldLayoutId id="2147483747" r:id="rId30"/>
    <p:sldLayoutId id="2147483818" r:id="rId31"/>
    <p:sldLayoutId id="2147483805" r:id="rId32"/>
    <p:sldLayoutId id="2147483750" r:id="rId33"/>
    <p:sldLayoutId id="2147483809" r:id="rId34"/>
    <p:sldLayoutId id="2147483806" r:id="rId35"/>
    <p:sldLayoutId id="2147483765" r:id="rId36"/>
    <p:sldLayoutId id="2147483808" r:id="rId37"/>
    <p:sldLayoutId id="2147483781" r:id="rId38"/>
    <p:sldLayoutId id="2147483807" r:id="rId39"/>
    <p:sldLayoutId id="2147483819" r:id="rId40"/>
    <p:sldLayoutId id="2147483759" r:id="rId41"/>
    <p:sldLayoutId id="2147483754" r:id="rId42"/>
    <p:sldLayoutId id="2147483755" r:id="rId43"/>
    <p:sldLayoutId id="2147483753" r:id="rId44"/>
    <p:sldLayoutId id="2147483763" r:id="rId45"/>
    <p:sldLayoutId id="2147483762" r:id="rId46"/>
    <p:sldLayoutId id="2147483758" r:id="rId47"/>
    <p:sldLayoutId id="2147483756" r:id="rId48"/>
    <p:sldLayoutId id="2147483798" r:id="rId49"/>
    <p:sldLayoutId id="2147483797" r:id="rId50"/>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Medicaid Transportation Overview</a:t>
            </a:r>
          </a:p>
        </p:txBody>
      </p:sp>
      <p:sp>
        <p:nvSpPr>
          <p:cNvPr id="3" name="Text Placeholder 2"/>
          <p:cNvSpPr>
            <a:spLocks noGrp="1"/>
          </p:cNvSpPr>
          <p:nvPr>
            <p:ph type="body" sz="quarter" idx="14"/>
          </p:nvPr>
        </p:nvSpPr>
        <p:spPr/>
        <p:txBody>
          <a:bodyPr/>
          <a:lstStyle/>
          <a:p>
            <a:r>
              <a:rPr lang="en-US" dirty="0"/>
              <a:t>Diogo Reis– Benefit Policy Manager</a:t>
            </a:r>
            <a:endParaRPr lang="en-US" b="1" dirty="0"/>
          </a:p>
          <a:p>
            <a:r>
              <a:rPr lang="en-US" dirty="0"/>
              <a:t>Matt Knutson – DSD Fiscal Policy</a:t>
            </a:r>
          </a:p>
        </p:txBody>
      </p:sp>
      <p:sp>
        <p:nvSpPr>
          <p:cNvPr id="4" name="Text Placeholder 3"/>
          <p:cNvSpPr>
            <a:spLocks noGrp="1"/>
          </p:cNvSpPr>
          <p:nvPr>
            <p:ph type="body" sz="quarter" idx="17"/>
          </p:nvPr>
        </p:nvSpPr>
        <p:spPr/>
        <p:txBody>
          <a:bodyPr/>
          <a:lstStyle/>
          <a:p>
            <a:endParaRPr lang="en-US" dirty="0"/>
          </a:p>
        </p:txBody>
      </p:sp>
      <p:sp>
        <p:nvSpPr>
          <p:cNvPr id="5" name="Text Placeholder 4"/>
          <p:cNvSpPr>
            <a:spLocks noGrp="1"/>
          </p:cNvSpPr>
          <p:nvPr>
            <p:ph type="body" sz="quarter" idx="19"/>
          </p:nvPr>
        </p:nvSpPr>
        <p:spPr/>
        <p:txBody>
          <a:bodyPr/>
          <a:lstStyle/>
          <a:p>
            <a:endParaRPr lang="en-US" dirty="0"/>
          </a:p>
        </p:txBody>
      </p:sp>
      <p:sp>
        <p:nvSpPr>
          <p:cNvPr id="6" name="Text Placeholder 5"/>
          <p:cNvSpPr>
            <a:spLocks noGrp="1"/>
          </p:cNvSpPr>
          <p:nvPr>
            <p:ph type="body" sz="quarter" idx="18"/>
          </p:nvPr>
        </p:nvSpPr>
        <p:spPr/>
        <p:txBody>
          <a:bodyPr/>
          <a:lstStyle/>
          <a:p>
            <a:r>
              <a:rPr lang="en-US" dirty="0"/>
              <a:t>1</a:t>
            </a:r>
          </a:p>
        </p:txBody>
      </p:sp>
    </p:spTree>
    <p:extLst>
      <p:ext uri="{BB962C8B-B14F-4D97-AF65-F5344CB8AC3E}">
        <p14:creationId xmlns:p14="http://schemas.microsoft.com/office/powerpoint/2010/main" val="2278596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Discussions with Metro Mobility</a:t>
            </a:r>
          </a:p>
        </p:txBody>
      </p:sp>
      <p:sp>
        <p:nvSpPr>
          <p:cNvPr id="8" name="Content Placeholder 7"/>
          <p:cNvSpPr>
            <a:spLocks noGrp="1"/>
          </p:cNvSpPr>
          <p:nvPr>
            <p:ph idx="1"/>
          </p:nvPr>
        </p:nvSpPr>
        <p:spPr/>
        <p:txBody>
          <a:bodyPr>
            <a:normAutofit/>
          </a:bodyPr>
          <a:lstStyle/>
          <a:p>
            <a:endParaRPr lang="en-US" dirty="0"/>
          </a:p>
          <a:p>
            <a:r>
              <a:rPr lang="en-US" dirty="0"/>
              <a:t>Level of Service</a:t>
            </a:r>
          </a:p>
          <a:p>
            <a:r>
              <a:rPr lang="en-US" dirty="0"/>
              <a:t>Usual and Customary</a:t>
            </a:r>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78BE21"/>
                </a:solidFill>
              </a:rPr>
              <a:t>|</a:t>
            </a:r>
            <a:r>
              <a:rPr lang="en-US" dirty="0">
                <a:solidFill>
                  <a:srgbClr val="000000"/>
                </a:solidFill>
              </a:rPr>
              <a:t> mn.gov/dhs</a:t>
            </a: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10</a:t>
            </a:fld>
            <a:endParaRPr lang="en-US" dirty="0">
              <a:solidFill>
                <a:srgbClr val="000000"/>
              </a:solidFill>
            </a:endParaRPr>
          </a:p>
        </p:txBody>
      </p:sp>
    </p:spTree>
    <p:extLst>
      <p:ext uri="{BB962C8B-B14F-4D97-AF65-F5344CB8AC3E}">
        <p14:creationId xmlns:p14="http://schemas.microsoft.com/office/powerpoint/2010/main" val="344393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dirty="0">
                <a:solidFill>
                  <a:srgbClr val="000000"/>
                </a:solidFill>
              </a:rPr>
              <a:t>12/13/2017</a:t>
            </a:r>
          </a:p>
        </p:txBody>
      </p:sp>
      <p:sp>
        <p:nvSpPr>
          <p:cNvPr id="4" name="Footer Placeholder 3"/>
          <p:cNvSpPr>
            <a:spLocks noGrp="1"/>
          </p:cNvSpPr>
          <p:nvPr>
            <p:ph type="ftr" sz="quarter" idx="12"/>
          </p:nvPr>
        </p:nvSpPr>
        <p:spPr/>
        <p:txBody>
          <a:bodyPr/>
          <a:lstStyle/>
          <a:p>
            <a:r>
              <a:rPr lang="en-US" dirty="0">
                <a:solidFill>
                  <a:srgbClr val="000000"/>
                </a:solidFill>
              </a:rPr>
              <a:t>Minnesota Department of Human Services</a:t>
            </a:r>
            <a:r>
              <a:rPr lang="en-US" dirty="0">
                <a:solidFill>
                  <a:srgbClr val="003865"/>
                </a:solidFill>
              </a:rPr>
              <a:t> | </a:t>
            </a:r>
            <a:r>
              <a:rPr lang="en-US" dirty="0">
                <a:solidFill>
                  <a:srgbClr val="000000"/>
                </a:solidFill>
              </a:rPr>
              <a:t>mn.gov/dhs</a:t>
            </a:r>
          </a:p>
        </p:txBody>
      </p:sp>
      <p:sp>
        <p:nvSpPr>
          <p:cNvPr id="5" name="Slide Number Placeholder 4"/>
          <p:cNvSpPr>
            <a:spLocks noGrp="1"/>
          </p:cNvSpPr>
          <p:nvPr>
            <p:ph type="sldNum" sz="quarter" idx="11"/>
          </p:nvPr>
        </p:nvSpPr>
        <p:spPr/>
        <p:txBody>
          <a:bodyPr/>
          <a:lstStyle/>
          <a:p>
            <a:fld id="{48F63A3B-78C7-47BE-AE5E-E10140E04643}" type="slidenum">
              <a:rPr lang="en-US" smtClean="0">
                <a:solidFill>
                  <a:srgbClr val="000000"/>
                </a:solidFill>
              </a:rPr>
              <a:pPr/>
              <a:t>11</a:t>
            </a:fld>
            <a:endParaRPr lang="en-US" dirty="0">
              <a:solidFill>
                <a:srgbClr val="000000"/>
              </a:solidFill>
            </a:endParaRPr>
          </a:p>
        </p:txBody>
      </p:sp>
    </p:spTree>
    <p:extLst>
      <p:ext uri="{BB962C8B-B14F-4D97-AF65-F5344CB8AC3E}">
        <p14:creationId xmlns:p14="http://schemas.microsoft.com/office/powerpoint/2010/main" val="4073842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Presentation Topics</a:t>
            </a:r>
          </a:p>
        </p:txBody>
      </p:sp>
      <p:sp>
        <p:nvSpPr>
          <p:cNvPr id="3" name="Content Placeholder 2"/>
          <p:cNvSpPr>
            <a:spLocks noGrp="1"/>
          </p:cNvSpPr>
          <p:nvPr>
            <p:ph idx="1"/>
          </p:nvPr>
        </p:nvSpPr>
        <p:spPr/>
        <p:txBody>
          <a:bodyPr>
            <a:normAutofit/>
          </a:bodyPr>
          <a:lstStyle/>
          <a:p>
            <a:pPr marL="0" lvl="0" indent="0">
              <a:buNone/>
            </a:pPr>
            <a:r>
              <a:rPr lang="en-US" dirty="0"/>
              <a:t>Transportation options in Medicaid</a:t>
            </a:r>
          </a:p>
          <a:p>
            <a:pPr lvl="0"/>
            <a:r>
              <a:rPr lang="en-US" dirty="0"/>
              <a:t>Disability Services Transportation Options Overview</a:t>
            </a:r>
          </a:p>
          <a:p>
            <a:pPr lvl="0"/>
            <a:r>
              <a:rPr lang="en-US" dirty="0"/>
              <a:t>Nonemergency Medical Transportation Overview</a:t>
            </a:r>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003865"/>
                </a:solidFill>
              </a:rPr>
              <a:t>|</a:t>
            </a:r>
            <a:r>
              <a:rPr lang="en-US" dirty="0">
                <a:solidFill>
                  <a:srgbClr val="000000"/>
                </a:solidFill>
              </a:rPr>
              <a:t> mn.gov/</a:t>
            </a:r>
            <a:r>
              <a:rPr lang="en-US" dirty="0" err="1">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a:t>
            </a:fld>
            <a:endParaRPr lang="en-US" dirty="0">
              <a:solidFill>
                <a:srgbClr val="000000"/>
              </a:solidFill>
            </a:endParaRPr>
          </a:p>
        </p:txBody>
      </p:sp>
    </p:spTree>
    <p:extLst>
      <p:ext uri="{BB962C8B-B14F-4D97-AF65-F5344CB8AC3E}">
        <p14:creationId xmlns:p14="http://schemas.microsoft.com/office/powerpoint/2010/main" val="3214444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algn="ctr"/>
            <a:r>
              <a:rPr lang="en-US" dirty="0"/>
              <a:t>Disability Services -Waiver Transportation Service</a:t>
            </a:r>
          </a:p>
        </p:txBody>
      </p:sp>
      <p:sp>
        <p:nvSpPr>
          <p:cNvPr id="8" name="Content Placeholder 7"/>
          <p:cNvSpPr>
            <a:spLocks noGrp="1"/>
          </p:cNvSpPr>
          <p:nvPr>
            <p:ph idx="1"/>
          </p:nvPr>
        </p:nvSpPr>
        <p:spPr/>
        <p:txBody>
          <a:bodyPr>
            <a:normAutofit fontScale="85000" lnSpcReduction="20000"/>
          </a:bodyPr>
          <a:lstStyle/>
          <a:p>
            <a:r>
              <a:rPr lang="en-US" sz="2900" dirty="0"/>
              <a:t>Waiver Transportation provides transportation for services in the community with the exception of transportation authorized as part of full-day DT&amp;H. </a:t>
            </a:r>
          </a:p>
          <a:p>
            <a:r>
              <a:rPr lang="en-US" sz="2900" dirty="0"/>
              <a:t>Waiver Transportation must be necessary to meet individuals’ needs as stated in a support plan. </a:t>
            </a:r>
          </a:p>
          <a:p>
            <a:r>
              <a:rPr lang="en-US" sz="2900" dirty="0"/>
              <a:t>Waiver transportation rates are market rate services. Lead agency and service providers determine an appropriate transportation rate based on an individual’s community support plan. </a:t>
            </a:r>
          </a:p>
          <a:p>
            <a:r>
              <a:rPr lang="en-US" sz="2900" dirty="0"/>
              <a:t>Waiver transportation can include the purchase of bus or light rail passes, payment for taxicabs, or the purchase of rides through other commercial common carriers. Waiver transportation can also reimburse individual drivers using private automobiles.</a:t>
            </a:r>
          </a:p>
          <a:p>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a:solidFill>
                  <a:srgbClr val="000000"/>
                </a:solidFill>
              </a:rPr>
              <a:t>Minnesota Department of Human Services </a:t>
            </a:r>
            <a:r>
              <a:rPr lang="en-US">
                <a:solidFill>
                  <a:srgbClr val="78BE21"/>
                </a:solidFill>
              </a:rPr>
              <a:t>|</a:t>
            </a:r>
            <a:r>
              <a:rPr lang="en-US">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a:t>
            </a:fld>
            <a:endParaRPr lang="en-US" dirty="0">
              <a:solidFill>
                <a:srgbClr val="000000"/>
              </a:solidFill>
            </a:endParaRPr>
          </a:p>
        </p:txBody>
      </p:sp>
    </p:spTree>
    <p:extLst>
      <p:ext uri="{BB962C8B-B14F-4D97-AF65-F5344CB8AC3E}">
        <p14:creationId xmlns:p14="http://schemas.microsoft.com/office/powerpoint/2010/main" val="54225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pPr algn="ctr"/>
            <a:r>
              <a:rPr lang="en-US" dirty="0"/>
              <a:t>Disability Services –Day Training and Habilitation Transportation Service</a:t>
            </a:r>
          </a:p>
        </p:txBody>
      </p:sp>
      <p:sp>
        <p:nvSpPr>
          <p:cNvPr id="8" name="Content Placeholder 7"/>
          <p:cNvSpPr>
            <a:spLocks noGrp="1"/>
          </p:cNvSpPr>
          <p:nvPr>
            <p:ph idx="1"/>
          </p:nvPr>
        </p:nvSpPr>
        <p:spPr/>
        <p:txBody>
          <a:bodyPr>
            <a:normAutofit/>
          </a:bodyPr>
          <a:lstStyle/>
          <a:p>
            <a:r>
              <a:rPr lang="en-US" dirty="0">
                <a:latin typeface="NeueHaasGroteskText Std" panose="020B0504020202020204" pitchFamily="34" charset="0"/>
              </a:rPr>
              <a:t>Day Training and Habilitation (DT&amp;H) Services Transportation provides transportation to and from Day Training and Habilitation services. </a:t>
            </a:r>
          </a:p>
          <a:p>
            <a:r>
              <a:rPr lang="en-US" dirty="0">
                <a:latin typeface="NeueHaasGroteskText Std" panose="020B0504020202020204" pitchFamily="34" charset="0"/>
              </a:rPr>
              <a:t>Individuals must have a full-day of DT&amp;H service authorized.</a:t>
            </a:r>
          </a:p>
          <a:p>
            <a:r>
              <a:rPr lang="en-US" dirty="0">
                <a:latin typeface="NeueHaasGroteskText Std" panose="020B0504020202020204" pitchFamily="34" charset="0"/>
              </a:rPr>
              <a:t>This service has a transportation payment framework. </a:t>
            </a:r>
          </a:p>
          <a:p>
            <a:r>
              <a:rPr lang="en-US" dirty="0">
                <a:latin typeface="NeueHaasGroteskText Std" panose="020B0504020202020204" pitchFamily="34" charset="0"/>
              </a:rPr>
              <a:t>Transportation costs are bundled in with DT&amp;H service costs.</a:t>
            </a:r>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a:solidFill>
                  <a:srgbClr val="000000"/>
                </a:solidFill>
              </a:rPr>
              <a:t>Minnesota Department of Human Services </a:t>
            </a:r>
            <a:r>
              <a:rPr lang="en-US">
                <a:solidFill>
                  <a:srgbClr val="78BE21"/>
                </a:solidFill>
              </a:rPr>
              <a:t>|</a:t>
            </a:r>
            <a:r>
              <a:rPr lang="en-US">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a:t>
            </a:fld>
            <a:endParaRPr lang="en-US" dirty="0">
              <a:solidFill>
                <a:srgbClr val="000000"/>
              </a:solidFill>
            </a:endParaRPr>
          </a:p>
        </p:txBody>
      </p:sp>
    </p:spTree>
    <p:extLst>
      <p:ext uri="{BB962C8B-B14F-4D97-AF65-F5344CB8AC3E}">
        <p14:creationId xmlns:p14="http://schemas.microsoft.com/office/powerpoint/2010/main" val="64557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Transportation Service Gap</a:t>
            </a:r>
          </a:p>
        </p:txBody>
      </p:sp>
      <p:sp>
        <p:nvSpPr>
          <p:cNvPr id="8" name="Content Placeholder 7"/>
          <p:cNvSpPr>
            <a:spLocks noGrp="1"/>
          </p:cNvSpPr>
          <p:nvPr>
            <p:ph idx="1"/>
          </p:nvPr>
        </p:nvSpPr>
        <p:spPr>
          <a:xfrm>
            <a:off x="914400" y="1554479"/>
            <a:ext cx="10360152" cy="4932045"/>
          </a:xfrm>
        </p:spPr>
        <p:txBody>
          <a:bodyPr>
            <a:normAutofit fontScale="62500" lnSpcReduction="20000"/>
          </a:bodyPr>
          <a:lstStyle/>
          <a:p>
            <a:r>
              <a:rPr lang="en-US" sz="3300" dirty="0"/>
              <a:t>Every other year DHS conducts a Gaps Analysis Study for long-term services and supports in the state. </a:t>
            </a:r>
          </a:p>
          <a:p>
            <a:r>
              <a:rPr lang="en-US" sz="3300" dirty="0"/>
              <a:t>Access to transportation has been identified as a significant gap by providers, individuals, and lead agencies in the DHS conducted Gaps Analysis. This study conducted in 2015 found that: </a:t>
            </a:r>
          </a:p>
          <a:p>
            <a:pPr lvl="0"/>
            <a:r>
              <a:rPr lang="en-US" sz="3300" dirty="0"/>
              <a:t>Non-medical transportation was cited as the top service gap among service providers;</a:t>
            </a:r>
          </a:p>
          <a:p>
            <a:pPr lvl="0"/>
            <a:r>
              <a:rPr lang="en-US" sz="3300" dirty="0"/>
              <a:t>Stakeholders representing advisory groups, provider associations, government agencies, and managed care organizations indicated that non-medical transportation was one of the services with critical gaps across the state; </a:t>
            </a:r>
          </a:p>
          <a:p>
            <a:pPr lvl="0"/>
            <a:r>
              <a:rPr lang="en-US" sz="3300" dirty="0"/>
              <a:t>Non-medical transportation was often rated as having significant or large gaps by lead agencies; and</a:t>
            </a:r>
          </a:p>
          <a:p>
            <a:pPr lvl="0"/>
            <a:r>
              <a:rPr lang="en-US" sz="3300" dirty="0"/>
              <a:t>Transportation was cited as a key barrier for individuals accessing other needed services </a:t>
            </a:r>
          </a:p>
          <a:p>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78BE21"/>
                </a:solidFill>
              </a:rPr>
              <a:t>|</a:t>
            </a:r>
            <a:r>
              <a:rPr lang="en-US" dirty="0">
                <a:solidFill>
                  <a:srgbClr val="000000"/>
                </a:solidFill>
              </a:rPr>
              <a:t> mn.gov/</a:t>
            </a:r>
            <a:r>
              <a:rPr lang="en-US" dirty="0" err="1">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a:t>
            </a:fld>
            <a:endParaRPr lang="en-US" dirty="0">
              <a:solidFill>
                <a:srgbClr val="000000"/>
              </a:solidFill>
            </a:endParaRPr>
          </a:p>
        </p:txBody>
      </p:sp>
    </p:spTree>
    <p:extLst>
      <p:ext uri="{BB962C8B-B14F-4D97-AF65-F5344CB8AC3E}">
        <p14:creationId xmlns:p14="http://schemas.microsoft.com/office/powerpoint/2010/main" val="2785877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Research and Analysis Project</a:t>
            </a:r>
          </a:p>
        </p:txBody>
      </p:sp>
      <p:sp>
        <p:nvSpPr>
          <p:cNvPr id="3" name="Content Placeholder 2"/>
          <p:cNvSpPr>
            <a:spLocks noGrp="1"/>
          </p:cNvSpPr>
          <p:nvPr>
            <p:ph idx="1"/>
          </p:nvPr>
        </p:nvSpPr>
        <p:spPr/>
        <p:txBody>
          <a:bodyPr>
            <a:normAutofit fontScale="55000" lnSpcReduction="20000"/>
          </a:bodyPr>
          <a:lstStyle/>
          <a:p>
            <a:r>
              <a:rPr lang="en-US" sz="4400" dirty="0"/>
              <a:t>In order to achieve community integration and community employment goals set forth in the Olmstead Plan, waivered transportation options need to be increased.  </a:t>
            </a:r>
          </a:p>
          <a:p>
            <a:r>
              <a:rPr lang="en-US" sz="4400" dirty="0"/>
              <a:t>Identification of integrated transportation solutions across different funding sources and service providers will help achieve increased transportation options and community integration. </a:t>
            </a:r>
          </a:p>
          <a:p>
            <a:r>
              <a:rPr lang="en-US" sz="4400" dirty="0"/>
              <a:t>Department of Human Services received an appropriation to initiate a process to research and develop comprehensive recommendations to redesign the waivered transportation system. </a:t>
            </a:r>
          </a:p>
          <a:p>
            <a:r>
              <a:rPr lang="en-US" sz="4400" dirty="0"/>
              <a:t>Through the RFP process, DHS will solicit proposals to complete the research and analysis necessary to make recommendations to the legislature to redesign the waiver transportation system. </a:t>
            </a:r>
          </a:p>
          <a:p>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6</a:t>
            </a:fld>
            <a:endParaRPr lang="en-US" dirty="0">
              <a:solidFill>
                <a:srgbClr val="000000"/>
              </a:solidFill>
            </a:endParaRPr>
          </a:p>
        </p:txBody>
      </p:sp>
    </p:spTree>
    <p:extLst>
      <p:ext uri="{BB962C8B-B14F-4D97-AF65-F5344CB8AC3E}">
        <p14:creationId xmlns:p14="http://schemas.microsoft.com/office/powerpoint/2010/main" val="2808253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Nonemergency Medical Transportation Overview (NEMT)</a:t>
            </a:r>
          </a:p>
        </p:txBody>
      </p:sp>
      <p:sp>
        <p:nvSpPr>
          <p:cNvPr id="8" name="Content Placeholder 7"/>
          <p:cNvSpPr>
            <a:spLocks noGrp="1"/>
          </p:cNvSpPr>
          <p:nvPr>
            <p:ph idx="1"/>
          </p:nvPr>
        </p:nvSpPr>
        <p:spPr/>
        <p:txBody>
          <a:bodyPr>
            <a:normAutofit/>
          </a:bodyPr>
          <a:lstStyle/>
          <a:p>
            <a:endParaRPr lang="en-US" dirty="0"/>
          </a:p>
          <a:p>
            <a:r>
              <a:rPr lang="en-US" dirty="0"/>
              <a:t>NEMT program provides the safest, most appropriate and cost-effective mode of transportation to get to and from medical appointments.</a:t>
            </a:r>
          </a:p>
          <a:p>
            <a:r>
              <a:rPr lang="en-US" dirty="0"/>
              <a:t>Service is available to individuals on Medical Assistance and some on MinnesotaCare</a:t>
            </a:r>
          </a:p>
          <a:p>
            <a:pPr marL="0" indent="0">
              <a:buNone/>
            </a:pPr>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78BE21"/>
                </a:solidFill>
              </a:rPr>
              <a:t>|</a:t>
            </a:r>
            <a:r>
              <a:rPr lang="en-US" dirty="0">
                <a:solidFill>
                  <a:srgbClr val="000000"/>
                </a:solidFill>
              </a:rPr>
              <a:t> mn.gov/dhs</a:t>
            </a: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7</a:t>
            </a:fld>
            <a:endParaRPr lang="en-US" dirty="0">
              <a:solidFill>
                <a:srgbClr val="000000"/>
              </a:solidFill>
            </a:endParaRPr>
          </a:p>
        </p:txBody>
      </p:sp>
    </p:spTree>
    <p:extLst>
      <p:ext uri="{BB962C8B-B14F-4D97-AF65-F5344CB8AC3E}">
        <p14:creationId xmlns:p14="http://schemas.microsoft.com/office/powerpoint/2010/main" val="10011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Nonemergency Medical Transportation Overview (NEMT)</a:t>
            </a:r>
          </a:p>
        </p:txBody>
      </p:sp>
      <p:sp>
        <p:nvSpPr>
          <p:cNvPr id="8" name="Content Placeholder 7"/>
          <p:cNvSpPr>
            <a:spLocks noGrp="1"/>
          </p:cNvSpPr>
          <p:nvPr>
            <p:ph idx="1"/>
          </p:nvPr>
        </p:nvSpPr>
        <p:spPr/>
        <p:txBody>
          <a:bodyPr>
            <a:normAutofit/>
          </a:bodyPr>
          <a:lstStyle/>
          <a:p>
            <a:r>
              <a:rPr lang="en-US" dirty="0"/>
              <a:t>Seven Modes of Transportation:</a:t>
            </a:r>
          </a:p>
          <a:p>
            <a:pPr lvl="1"/>
            <a:r>
              <a:rPr lang="en-US" dirty="0"/>
              <a:t>Mode 1 – Client reimbursement</a:t>
            </a:r>
          </a:p>
          <a:p>
            <a:pPr lvl="1"/>
            <a:r>
              <a:rPr lang="en-US" dirty="0"/>
              <a:t>Mode 2 – volunteer transport</a:t>
            </a:r>
          </a:p>
          <a:p>
            <a:pPr lvl="1"/>
            <a:r>
              <a:rPr lang="en-US" dirty="0"/>
              <a:t>Mode 3 – unassisted transport</a:t>
            </a:r>
          </a:p>
          <a:p>
            <a:pPr lvl="1"/>
            <a:r>
              <a:rPr lang="en-US" dirty="0"/>
              <a:t>Mode 4 – assisted transport</a:t>
            </a:r>
          </a:p>
          <a:p>
            <a:pPr lvl="1"/>
            <a:r>
              <a:rPr lang="en-US" dirty="0"/>
              <a:t>Mode 5 – lift-equipped transport</a:t>
            </a:r>
          </a:p>
          <a:p>
            <a:pPr lvl="1"/>
            <a:r>
              <a:rPr lang="en-US" dirty="0"/>
              <a:t>Mode 6 – protected transport</a:t>
            </a:r>
          </a:p>
          <a:p>
            <a:pPr lvl="1"/>
            <a:r>
              <a:rPr lang="en-US" dirty="0"/>
              <a:t>Mode 7 – stretcher transport</a:t>
            </a:r>
          </a:p>
          <a:p>
            <a:pPr lvl="1"/>
            <a:endParaRPr lang="en-US" dirty="0"/>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78BE21"/>
                </a:solidFill>
              </a:rPr>
              <a:t>|</a:t>
            </a:r>
            <a:r>
              <a:rPr lang="en-US" dirty="0">
                <a:solidFill>
                  <a:srgbClr val="000000"/>
                </a:solidFill>
              </a:rPr>
              <a:t> mn.gov/dhs</a:t>
            </a: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8</a:t>
            </a:fld>
            <a:endParaRPr lang="en-US" dirty="0">
              <a:solidFill>
                <a:srgbClr val="000000"/>
              </a:solidFill>
            </a:endParaRPr>
          </a:p>
        </p:txBody>
      </p:sp>
    </p:spTree>
    <p:extLst>
      <p:ext uri="{BB962C8B-B14F-4D97-AF65-F5344CB8AC3E}">
        <p14:creationId xmlns:p14="http://schemas.microsoft.com/office/powerpoint/2010/main" val="2743267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Nonemergency Medical Transportation Overview (NEMT)</a:t>
            </a:r>
          </a:p>
        </p:txBody>
      </p:sp>
      <p:sp>
        <p:nvSpPr>
          <p:cNvPr id="8" name="Content Placeholder 7"/>
          <p:cNvSpPr>
            <a:spLocks noGrp="1"/>
          </p:cNvSpPr>
          <p:nvPr>
            <p:ph idx="1"/>
          </p:nvPr>
        </p:nvSpPr>
        <p:spPr/>
        <p:txBody>
          <a:bodyPr>
            <a:normAutofit/>
          </a:bodyPr>
          <a:lstStyle/>
          <a:p>
            <a:endParaRPr lang="en-US" dirty="0"/>
          </a:p>
          <a:p>
            <a:r>
              <a:rPr lang="en-US" dirty="0"/>
              <a:t>Level of Need Assessment</a:t>
            </a:r>
          </a:p>
          <a:p>
            <a:r>
              <a:rPr lang="en-US" dirty="0"/>
              <a:t>County Administers Modes 1-4</a:t>
            </a:r>
          </a:p>
          <a:p>
            <a:r>
              <a:rPr lang="en-US" dirty="0"/>
              <a:t>State Administers Modes 5-7</a:t>
            </a:r>
          </a:p>
          <a:p>
            <a:r>
              <a:rPr lang="en-US" dirty="0"/>
              <a:t>NEMT rates are found in MN Statute</a:t>
            </a:r>
          </a:p>
        </p:txBody>
      </p:sp>
      <p:sp>
        <p:nvSpPr>
          <p:cNvPr id="4" name="Date Placeholder 3"/>
          <p:cNvSpPr>
            <a:spLocks noGrp="1"/>
          </p:cNvSpPr>
          <p:nvPr>
            <p:ph type="dt" sz="half" idx="10"/>
          </p:nvPr>
        </p:nvSpPr>
        <p:spPr/>
        <p:txBody>
          <a:bodyPr/>
          <a:lstStyle/>
          <a:p>
            <a:r>
              <a:rPr lang="en-US" dirty="0">
                <a:solidFill>
                  <a:srgbClr val="000000"/>
                </a:solidFill>
              </a:rPr>
              <a:t>12/13/2017</a:t>
            </a:r>
          </a:p>
        </p:txBody>
      </p:sp>
      <p:sp>
        <p:nvSpPr>
          <p:cNvPr id="5" name="Footer Placeholder 4"/>
          <p:cNvSpPr>
            <a:spLocks noGrp="1"/>
          </p:cNvSpPr>
          <p:nvPr>
            <p:ph type="ftr" sz="quarter" idx="3"/>
          </p:nvPr>
        </p:nvSpPr>
        <p:spPr/>
        <p:txBody>
          <a:bodyPr/>
          <a:lstStyle/>
          <a:p>
            <a:r>
              <a:rPr lang="en-US" dirty="0">
                <a:solidFill>
                  <a:srgbClr val="000000"/>
                </a:solidFill>
              </a:rPr>
              <a:t>Minnesota Department of Human Services </a:t>
            </a:r>
            <a:r>
              <a:rPr lang="en-US" dirty="0">
                <a:solidFill>
                  <a:srgbClr val="78BE21"/>
                </a:solidFill>
              </a:rPr>
              <a:t>|</a:t>
            </a:r>
            <a:r>
              <a:rPr lang="en-US" dirty="0">
                <a:solidFill>
                  <a:srgbClr val="000000"/>
                </a:solidFill>
              </a:rPr>
              <a:t> mn.gov/dhs</a:t>
            </a: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9</a:t>
            </a:fld>
            <a:endParaRPr lang="en-US" dirty="0">
              <a:solidFill>
                <a:srgbClr val="000000"/>
              </a:solidFill>
            </a:endParaRPr>
          </a:p>
        </p:txBody>
      </p:sp>
    </p:spTree>
    <p:extLst>
      <p:ext uri="{BB962C8B-B14F-4D97-AF65-F5344CB8AC3E}">
        <p14:creationId xmlns:p14="http://schemas.microsoft.com/office/powerpoint/2010/main" val="3591716533"/>
      </p:ext>
    </p:extLst>
  </p:cSld>
  <p:clrMapOvr>
    <a:masterClrMapping/>
  </p:clrMapOvr>
</p:sld>
</file>

<file path=ppt/theme/theme1.xml><?xml version="1.0" encoding="utf-8"?>
<a:theme xmlns:a="http://schemas.openxmlformats.org/drawingml/2006/main" name="Minnesota Department of Human Services">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84621E7E8A2548920A195F4B6E9BB7" ma:contentTypeVersion="1" ma:contentTypeDescription="Create a new document." ma:contentTypeScope="" ma:versionID="cc2e543baedf92ac7b02605779f4ccb6">
  <xsd:schema xmlns:xsd="http://www.w3.org/2001/XMLSchema" xmlns:xs="http://www.w3.org/2001/XMLSchema" xmlns:p="http://schemas.microsoft.com/office/2006/metadata/properties" targetNamespace="http://schemas.microsoft.com/office/2006/metadata/properties" ma:root="true" ma:fieldsID="be49189b09f1ade3a025730c41919c3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3664FC5-84E8-46DD-BD63-647B5E278F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B153553-7048-44C0-962D-31C90BA4FF73}">
  <ds:schemaRefs>
    <ds:schemaRef ds:uri="http://schemas.microsoft.com/sharepoint/v3/contenttype/forms"/>
  </ds:schemaRefs>
</ds:datastoreItem>
</file>

<file path=customXml/itemProps3.xml><?xml version="1.0" encoding="utf-8"?>
<ds:datastoreItem xmlns:ds="http://schemas.openxmlformats.org/officeDocument/2006/customXml" ds:itemID="{5E8389D6-E0FD-469D-8587-EA39AB285030}">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MN.IT</Template>
  <TotalTime>19402</TotalTime>
  <Words>634</Words>
  <Application>Microsoft Office PowerPoint</Application>
  <PresentationFormat>Widescreen</PresentationFormat>
  <Paragraphs>92</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NeueHaasGroteskText Std</vt:lpstr>
      <vt:lpstr>Minnesota Department of Human Services</vt:lpstr>
      <vt:lpstr>Medicaid Transportation Overview</vt:lpstr>
      <vt:lpstr>Presentation Topics</vt:lpstr>
      <vt:lpstr>Disability Services -Waiver Transportation Service</vt:lpstr>
      <vt:lpstr>Disability Services –Day Training and Habilitation Transportation Service</vt:lpstr>
      <vt:lpstr>Transportation Service Gap</vt:lpstr>
      <vt:lpstr>Research and Analysis Project</vt:lpstr>
      <vt:lpstr>Nonemergency Medical Transportation Overview (NEMT)</vt:lpstr>
      <vt:lpstr>Nonemergency Medical Transportation Overview (NEMT)</vt:lpstr>
      <vt:lpstr>Nonemergency Medical Transportation Overview (NEMT)</vt:lpstr>
      <vt:lpstr>Discussions with Metro Mobility</vt:lpstr>
      <vt:lpstr>PowerPoint Presentation</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Department of Human Services PowerPoint template</dc:title>
  <dc:subject>PowerPoint Template</dc:subject>
  <dc:creator>MN.IT Services Communications</dc:creator>
  <cp:keywords>PowerPoint, Template</cp:keywords>
  <dc:description>Version 1.1, Released 8-2016</dc:description>
  <cp:lastModifiedBy>Mullendore, Zoe</cp:lastModifiedBy>
  <cp:revision>819</cp:revision>
  <cp:lastPrinted>2017-08-24T22:37:40Z</cp:lastPrinted>
  <dcterms:created xsi:type="dcterms:W3CDTF">2016-01-06T16:54:03Z</dcterms:created>
  <dcterms:modified xsi:type="dcterms:W3CDTF">2017-12-06T19:57:16Z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0x0101003B84621E7E8A2548920A195F4B6E9BB7</vt:lpwstr>
  </property>
  <property fmtid="{D5CDD505-2E9C-101B-9397-08002B2CF9AE}" pid="3" name="_MarkAsFinal">
    <vt:bool>true</vt:bool>
  </property>
</Properties>
</file>