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40" r:id="rId1"/>
  </p:sldMasterIdLst>
  <p:sldIdLst>
    <p:sldId id="256" r:id="rId2"/>
    <p:sldId id="257" r:id="rId3"/>
    <p:sldId id="258" r:id="rId4"/>
    <p:sldId id="259" r:id="rId5"/>
    <p:sldId id="260" r:id="rId6"/>
    <p:sldId id="263" r:id="rId7"/>
    <p:sldId id="261" r:id="rId8"/>
    <p:sldId id="262"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74"/>
  </p:normalViewPr>
  <p:slideViewPr>
    <p:cSldViewPr snapToGrid="0" snapToObjects="1">
      <p:cViewPr varScale="1">
        <p:scale>
          <a:sx n="86" d="100"/>
          <a:sy n="86" d="100"/>
        </p:scale>
        <p:origin x="59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12/6/2017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12/6/2017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12/6/2017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12/6/2017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586B75A-687E-405C-8A0B-8D00578BA2C3}" type="datetimeFigureOut">
              <a:rPr lang="en-US" dirty="0"/>
              <a:pPr/>
              <a:t>12/6/2017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dirty="0"/>
              <a:pPr/>
              <a:t>12/6/2017</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12/6/2017</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12/6/2017</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dirty="0"/>
              <a:pPr/>
              <a:t>12/6/2017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a:t>Click to edit Master title style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12/6/2017</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12/6/2017</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dirty="0"/>
              <a:pPr/>
              <a:t>12/6/2017</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5400" dirty="0"/>
              <a:t>Blue &amp; White Service Corp</a:t>
            </a:r>
          </a:p>
        </p:txBody>
      </p:sp>
      <p:sp>
        <p:nvSpPr>
          <p:cNvPr id="3" name="Subtitle 2"/>
          <p:cNvSpPr>
            <a:spLocks noGrp="1"/>
          </p:cNvSpPr>
          <p:nvPr>
            <p:ph type="subTitle" idx="1"/>
          </p:nvPr>
        </p:nvSpPr>
        <p:spPr/>
        <p:txBody>
          <a:bodyPr/>
          <a:lstStyle/>
          <a:p>
            <a:r>
              <a:rPr lang="en-US" dirty="0"/>
              <a:t>Minnesota created and created.  </a:t>
            </a:r>
            <a:r>
              <a:rPr lang="en-US" dirty="0" err="1"/>
              <a:t>Riide</a:t>
            </a:r>
            <a:r>
              <a:rPr lang="en-US" dirty="0"/>
              <a:t> Local</a:t>
            </a:r>
          </a:p>
        </p:txBody>
      </p:sp>
    </p:spTree>
    <p:extLst>
      <p:ext uri="{BB962C8B-B14F-4D97-AF65-F5344CB8AC3E}">
        <p14:creationId xmlns:p14="http://schemas.microsoft.com/office/powerpoint/2010/main" val="9533619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Who are we?</a:t>
            </a:r>
          </a:p>
        </p:txBody>
      </p:sp>
      <p:sp>
        <p:nvSpPr>
          <p:cNvPr id="3" name="Content Placeholder 2"/>
          <p:cNvSpPr>
            <a:spLocks noGrp="1"/>
          </p:cNvSpPr>
          <p:nvPr>
            <p:ph idx="1"/>
          </p:nvPr>
        </p:nvSpPr>
        <p:spPr/>
        <p:txBody>
          <a:bodyPr/>
          <a:lstStyle/>
          <a:p>
            <a:r>
              <a:rPr lang="en-US" dirty="0"/>
              <a:t>Blue &amp; White is compromised of roughly 300 vehicles.  You will find evidence of Blue &amp; White in the Minnesota History Museum dating back to the 1920s.</a:t>
            </a:r>
          </a:p>
          <a:p>
            <a:pPr lvl="1"/>
            <a:r>
              <a:rPr lang="en-US" dirty="0"/>
              <a:t>In 2007 Blue &amp; White purchased and has managed and dispatched for ABC Taxi.</a:t>
            </a:r>
          </a:p>
          <a:p>
            <a:pPr lvl="1"/>
            <a:r>
              <a:rPr lang="en-US" dirty="0"/>
              <a:t>In 2015 Blue &amp; White purchased and has managed and dispatched for Rainbow Taxi.</a:t>
            </a:r>
          </a:p>
          <a:p>
            <a:pPr lvl="1"/>
            <a:r>
              <a:rPr lang="en-US" dirty="0"/>
              <a:t>On December 1st, 2017, a purchase was made of Red &amp; White Taxi, and Blue &amp; White will take over management and dispatching by the end of the month.</a:t>
            </a:r>
          </a:p>
          <a:p>
            <a:pPr lvl="1"/>
            <a:r>
              <a:rPr lang="en-US" dirty="0"/>
              <a:t>We have expanded our fleet with our app logo ”</a:t>
            </a:r>
            <a:r>
              <a:rPr lang="en-US" dirty="0" err="1"/>
              <a:t>Riide</a:t>
            </a:r>
            <a:r>
              <a:rPr lang="en-US" dirty="0"/>
              <a:t>” (formerly Cruz) obeying the same laws, and having our drivers obtain the same training and complete the same requirements as our licensed taxis.</a:t>
            </a:r>
          </a:p>
        </p:txBody>
      </p:sp>
    </p:spTree>
    <p:extLst>
      <p:ext uri="{BB962C8B-B14F-4D97-AF65-F5344CB8AC3E}">
        <p14:creationId xmlns:p14="http://schemas.microsoft.com/office/powerpoint/2010/main" val="15351781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We did not need an app for this</a:t>
            </a:r>
          </a:p>
        </p:txBody>
      </p:sp>
      <p:sp>
        <p:nvSpPr>
          <p:cNvPr id="3" name="Content Placeholder 2"/>
          <p:cNvSpPr>
            <a:spLocks noGrp="1"/>
          </p:cNvSpPr>
          <p:nvPr>
            <p:ph idx="1"/>
          </p:nvPr>
        </p:nvSpPr>
        <p:spPr/>
        <p:txBody>
          <a:bodyPr/>
          <a:lstStyle/>
          <a:p>
            <a:r>
              <a:rPr lang="en-US" dirty="0"/>
              <a:t>Of the 300 vehicles, none of are owned, managed or leased by the companies.  We have independent owner operators, and independent contracted drivers that have to complete all municipal, state and federal laws.</a:t>
            </a:r>
          </a:p>
          <a:p>
            <a:r>
              <a:rPr lang="en-US" dirty="0"/>
              <a:t>In 2005 we started offering loans to drivers to become owner operators.  We grew from a fleet of 43 cars amongst 12 owners to a fleet of 300 vehicles with over 145 different owners.  These loans were offered interest free.  We transitioned drivers into owners of their business, some opting to own 3-5 vehicles themselves.</a:t>
            </a:r>
          </a:p>
          <a:p>
            <a:r>
              <a:rPr lang="en-US" dirty="0"/>
              <a:t>Our model is based on:</a:t>
            </a:r>
          </a:p>
          <a:p>
            <a:pPr lvl="1"/>
            <a:r>
              <a:rPr lang="en-US" dirty="0"/>
              <a:t>Honest and trusting relationships with our customers, drivers, owners and staff.</a:t>
            </a:r>
          </a:p>
          <a:p>
            <a:pPr lvl="1"/>
            <a:r>
              <a:rPr lang="en-US" dirty="0"/>
              <a:t>Sharing of knowledge amongst all partnerships.</a:t>
            </a:r>
          </a:p>
          <a:p>
            <a:pPr lvl="1"/>
            <a:r>
              <a:rPr lang="en-US" dirty="0"/>
              <a:t>Risks are never a bad thing.  We are own competitors, and thus we must always push ourselves to try new things.</a:t>
            </a:r>
          </a:p>
          <a:p>
            <a:endParaRPr lang="en-US" dirty="0"/>
          </a:p>
        </p:txBody>
      </p:sp>
    </p:spTree>
    <p:extLst>
      <p:ext uri="{BB962C8B-B14F-4D97-AF65-F5344CB8AC3E}">
        <p14:creationId xmlns:p14="http://schemas.microsoft.com/office/powerpoint/2010/main" val="5983174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Technology</a:t>
            </a:r>
          </a:p>
        </p:txBody>
      </p:sp>
      <p:sp>
        <p:nvSpPr>
          <p:cNvPr id="3" name="Content Placeholder 2"/>
          <p:cNvSpPr>
            <a:spLocks noGrp="1"/>
          </p:cNvSpPr>
          <p:nvPr>
            <p:ph idx="1"/>
          </p:nvPr>
        </p:nvSpPr>
        <p:spPr/>
        <p:txBody>
          <a:bodyPr/>
          <a:lstStyle/>
          <a:p>
            <a:r>
              <a:rPr lang="en-US" dirty="0"/>
              <a:t>We have been on a computerized dispatch system since 1991.</a:t>
            </a:r>
          </a:p>
          <a:p>
            <a:pPr lvl="1"/>
            <a:r>
              <a:rPr lang="en-US" dirty="0"/>
              <a:t>We currently use </a:t>
            </a:r>
            <a:r>
              <a:rPr lang="en-US" dirty="0" err="1"/>
              <a:t>iCabbi</a:t>
            </a:r>
            <a:r>
              <a:rPr lang="en-US" dirty="0"/>
              <a:t>, and were the first fleet in the United States to use it.</a:t>
            </a:r>
          </a:p>
          <a:p>
            <a:r>
              <a:rPr lang="en-US" dirty="0"/>
              <a:t>In 2010 we became the first company to have backseat credit card machines in the back of our cabs in the Twin Cities</a:t>
            </a:r>
          </a:p>
          <a:p>
            <a:pPr lvl="1"/>
            <a:r>
              <a:rPr lang="en-US" dirty="0"/>
              <a:t>We currently use </a:t>
            </a:r>
            <a:r>
              <a:rPr lang="en-US" dirty="0" err="1"/>
              <a:t>Verifone</a:t>
            </a:r>
            <a:r>
              <a:rPr lang="en-US" dirty="0"/>
              <a:t>, where a signature can be captured on the terminal.  We can send invoices with these captured signatures.  </a:t>
            </a:r>
          </a:p>
          <a:p>
            <a:pPr lvl="1"/>
            <a:r>
              <a:rPr lang="en-US" dirty="0"/>
              <a:t>The devices have also been deemed ADA compliant in New York City, as it will announce the cab #, and will announce the rate.</a:t>
            </a:r>
          </a:p>
          <a:p>
            <a:r>
              <a:rPr lang="en-US" dirty="0"/>
              <a:t>Cameras were put into every cab in 2015.  We currently are switching out cameras to more advanced ones.</a:t>
            </a:r>
          </a:p>
          <a:p>
            <a:r>
              <a:rPr lang="en-US" dirty="0"/>
              <a:t>We just launched our </a:t>
            </a:r>
            <a:r>
              <a:rPr lang="en-US" dirty="0" err="1"/>
              <a:t>Riide</a:t>
            </a:r>
            <a:r>
              <a:rPr lang="en-US" dirty="0"/>
              <a:t> app, where corporate accounts can be on it, and we have committed 5% of all proceeds to local charities.</a:t>
            </a:r>
          </a:p>
          <a:p>
            <a:pPr lvl="1"/>
            <a:r>
              <a:rPr lang="en-US" dirty="0"/>
              <a:t>The app can also be used by corporate accounts.  </a:t>
            </a:r>
          </a:p>
        </p:txBody>
      </p:sp>
    </p:spTree>
    <p:extLst>
      <p:ext uri="{BB962C8B-B14F-4D97-AF65-F5344CB8AC3E}">
        <p14:creationId xmlns:p14="http://schemas.microsoft.com/office/powerpoint/2010/main" val="16490945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Public Transit - its what we are.</a:t>
            </a:r>
          </a:p>
        </p:txBody>
      </p:sp>
      <p:sp>
        <p:nvSpPr>
          <p:cNvPr id="3" name="Content Placeholder 2"/>
          <p:cNvSpPr>
            <a:spLocks noGrp="1"/>
          </p:cNvSpPr>
          <p:nvPr>
            <p:ph idx="1"/>
          </p:nvPr>
        </p:nvSpPr>
        <p:spPr/>
        <p:txBody>
          <a:bodyPr/>
          <a:lstStyle/>
          <a:p>
            <a:r>
              <a:rPr lang="en-US" dirty="0"/>
              <a:t>Everything we do is to help serve the public and its convenience.  One of the strengths of taxi companies is that we have a customer service group that works 24/7/365.  </a:t>
            </a:r>
          </a:p>
          <a:p>
            <a:r>
              <a:rPr lang="en-US" dirty="0"/>
              <a:t>Our strength is on demand service, time calls and dealing with all the stringent requirements behind HIPAA and state rules.</a:t>
            </a:r>
          </a:p>
          <a:p>
            <a:r>
              <a:rPr lang="en-US" dirty="0"/>
              <a:t>We have an on demand routing software that will allow us to change routes for drivers on the go.  Manifests can we sent out the night before, and changed on the go to ensure equilibrium between drivers and routes.</a:t>
            </a:r>
          </a:p>
          <a:p>
            <a:r>
              <a:rPr lang="en-US" dirty="0"/>
              <a:t>We can also introduce models where riders can purchase a certain amount of rides (dollar amount) and use those in the cab using a taxi type debit card.</a:t>
            </a:r>
          </a:p>
          <a:p>
            <a:r>
              <a:rPr lang="en-US" dirty="0"/>
              <a:t>We DO NOT have wheelchair accessible vehicles.  We have a state certified instructor on staff for training if we enter this market, and four members of management who have ran these divisions before with other cab companies.</a:t>
            </a:r>
          </a:p>
        </p:txBody>
      </p:sp>
    </p:spTree>
    <p:extLst>
      <p:ext uri="{BB962C8B-B14F-4D97-AF65-F5344CB8AC3E}">
        <p14:creationId xmlns:p14="http://schemas.microsoft.com/office/powerpoint/2010/main" val="17998969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Sharing </a:t>
            </a:r>
          </a:p>
        </p:txBody>
      </p:sp>
      <p:sp>
        <p:nvSpPr>
          <p:cNvPr id="3" name="Content Placeholder 2"/>
          <p:cNvSpPr>
            <a:spLocks noGrp="1"/>
          </p:cNvSpPr>
          <p:nvPr>
            <p:ph idx="1"/>
          </p:nvPr>
        </p:nvSpPr>
        <p:spPr/>
        <p:txBody>
          <a:bodyPr/>
          <a:lstStyle/>
          <a:p>
            <a:r>
              <a:rPr lang="en-US" dirty="0"/>
              <a:t>Blue &amp; White is fully committed to as much transparency as mandated.  We can submit monthly reports of:</a:t>
            </a:r>
          </a:p>
          <a:p>
            <a:pPr lvl="1"/>
            <a:r>
              <a:rPr lang="en-US" dirty="0"/>
              <a:t>Active drivers </a:t>
            </a:r>
            <a:r>
              <a:rPr lang="mr-IN" dirty="0"/>
              <a:t>–</a:t>
            </a:r>
            <a:r>
              <a:rPr lang="en-US" dirty="0"/>
              <a:t> any driver who has not driven more than 30 days we take off the roster and they must have their MVR run again.</a:t>
            </a:r>
          </a:p>
          <a:p>
            <a:pPr lvl="1"/>
            <a:r>
              <a:rPr lang="en-US" dirty="0"/>
              <a:t>Accidents </a:t>
            </a:r>
            <a:r>
              <a:rPr lang="mr-IN" dirty="0"/>
              <a:t>–</a:t>
            </a:r>
            <a:r>
              <a:rPr lang="en-US" dirty="0"/>
              <a:t> Blue &amp; White has a onsite insurance agent who is employed by Atlas Insurance.  This person monitors all accidents, saves footage, and gathers all paperwork of any incident for onsite storing.</a:t>
            </a:r>
          </a:p>
          <a:p>
            <a:pPr lvl="1"/>
            <a:r>
              <a:rPr lang="en-US" dirty="0"/>
              <a:t>We can submit monthly reports of orders that have been:</a:t>
            </a:r>
          </a:p>
          <a:p>
            <a:pPr lvl="2"/>
            <a:r>
              <a:rPr lang="en-US" dirty="0"/>
              <a:t>Completed</a:t>
            </a:r>
          </a:p>
          <a:p>
            <a:pPr lvl="2"/>
            <a:r>
              <a:rPr lang="en-US" dirty="0"/>
              <a:t>Cancelled</a:t>
            </a:r>
          </a:p>
          <a:p>
            <a:pPr lvl="2"/>
            <a:r>
              <a:rPr lang="en-US" dirty="0"/>
              <a:t>No Showed</a:t>
            </a:r>
          </a:p>
          <a:p>
            <a:pPr lvl="2"/>
            <a:r>
              <a:rPr lang="en-US" dirty="0"/>
              <a:t>Pick up time, drop off time, and actual miles driven as well as any wait time.</a:t>
            </a:r>
          </a:p>
          <a:p>
            <a:pPr lvl="2"/>
            <a:r>
              <a:rPr lang="en-US" dirty="0"/>
              <a:t>We record all calls between staff and customers and drivers, as well as customers and drivers.</a:t>
            </a:r>
          </a:p>
          <a:p>
            <a:pPr lvl="1"/>
            <a:r>
              <a:rPr lang="en-US" dirty="0"/>
              <a:t>Ask - because we can probably give you that too.</a:t>
            </a:r>
          </a:p>
        </p:txBody>
      </p:sp>
    </p:spTree>
    <p:extLst>
      <p:ext uri="{BB962C8B-B14F-4D97-AF65-F5344CB8AC3E}">
        <p14:creationId xmlns:p14="http://schemas.microsoft.com/office/powerpoint/2010/main" val="14664227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Requirements </a:t>
            </a:r>
            <a:r>
              <a:rPr lang="en-US" sz="2800" b="1" i="1" dirty="0"/>
              <a:t>Vehicles</a:t>
            </a:r>
          </a:p>
        </p:txBody>
      </p:sp>
      <p:sp>
        <p:nvSpPr>
          <p:cNvPr id="3" name="Content Placeholder 2"/>
          <p:cNvSpPr>
            <a:spLocks noGrp="1"/>
          </p:cNvSpPr>
          <p:nvPr>
            <p:ph idx="1"/>
          </p:nvPr>
        </p:nvSpPr>
        <p:spPr/>
        <p:txBody>
          <a:bodyPr/>
          <a:lstStyle/>
          <a:p>
            <a:r>
              <a:rPr lang="en-US" dirty="0"/>
              <a:t>Vehicle Requirements</a:t>
            </a:r>
          </a:p>
          <a:p>
            <a:pPr lvl="1"/>
            <a:r>
              <a:rPr lang="en-US" dirty="0"/>
              <a:t>All vehicles are inspected twice a year. </a:t>
            </a:r>
          </a:p>
          <a:p>
            <a:pPr lvl="2"/>
            <a:r>
              <a:rPr lang="en-US" dirty="0"/>
              <a:t>First is a Minneapolis model vehicle inspection.  Copies are submitted to the City of Minneapolis as documentation. </a:t>
            </a:r>
          </a:p>
          <a:p>
            <a:pPr lvl="2"/>
            <a:r>
              <a:rPr lang="en-US" dirty="0"/>
              <a:t>Second is a State of Minnesota DOT inspection, submitted to the State of Minnesota as documentation.</a:t>
            </a:r>
          </a:p>
          <a:p>
            <a:pPr lvl="1"/>
            <a:r>
              <a:rPr lang="en-US" dirty="0"/>
              <a:t>All vehicles have car seat, fire extinguishers, emergency triangles, first aid kits, fluid clean up kits and seat belt cutters.</a:t>
            </a:r>
          </a:p>
          <a:p>
            <a:pPr lvl="2"/>
            <a:endParaRPr lang="en-US" dirty="0"/>
          </a:p>
        </p:txBody>
      </p:sp>
    </p:spTree>
    <p:extLst>
      <p:ext uri="{BB962C8B-B14F-4D97-AF65-F5344CB8AC3E}">
        <p14:creationId xmlns:p14="http://schemas.microsoft.com/office/powerpoint/2010/main" val="9519211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Requirements</a:t>
            </a:r>
            <a:br>
              <a:rPr lang="en-US" dirty="0"/>
            </a:br>
            <a:r>
              <a:rPr lang="en-US" sz="2800" b="1" i="1" dirty="0"/>
              <a:t>Drivers</a:t>
            </a:r>
          </a:p>
        </p:txBody>
      </p:sp>
      <p:sp>
        <p:nvSpPr>
          <p:cNvPr id="3" name="Content Placeholder 2"/>
          <p:cNvSpPr>
            <a:spLocks noGrp="1"/>
          </p:cNvSpPr>
          <p:nvPr>
            <p:ph idx="1"/>
          </p:nvPr>
        </p:nvSpPr>
        <p:spPr/>
        <p:txBody>
          <a:bodyPr/>
          <a:lstStyle/>
          <a:p>
            <a:r>
              <a:rPr lang="en-US" dirty="0"/>
              <a:t>All drivers have to undergo training and supervision.</a:t>
            </a:r>
          </a:p>
          <a:p>
            <a:r>
              <a:rPr lang="en-US" dirty="0"/>
              <a:t>Step One: All drivers have their driving records checked.  They are then entered into our </a:t>
            </a:r>
            <a:r>
              <a:rPr lang="en-US" dirty="0" err="1"/>
              <a:t>eSupervision</a:t>
            </a:r>
            <a:r>
              <a:rPr lang="en-US" dirty="0"/>
              <a:t> account to monitor driving records.  We are alerted anytime there is a change to their driving records.</a:t>
            </a:r>
          </a:p>
          <a:p>
            <a:r>
              <a:rPr lang="en-US" dirty="0"/>
              <a:t>Step Two: They must complete what is known as Twin Cities Taxi Training.  An online class which has videos and many small quizzes.  They cannot advance and finish unless they complete each section and answer all questions accurately.</a:t>
            </a:r>
          </a:p>
          <a:p>
            <a:r>
              <a:rPr lang="en-US" dirty="0"/>
              <a:t>Step Three: The must complete the State mandated DOT training.  In accordance to state law, this must be completed every three years.  This includes first aid skills, defensive driving, customer sensitivity and other things.</a:t>
            </a:r>
          </a:p>
          <a:p>
            <a:r>
              <a:rPr lang="en-US" dirty="0"/>
              <a:t>Our materials are all produced and taught by an instructor who has been approved by the State of Minnesota and City of Minneapolis, and who is an employee of Blue &amp; White.</a:t>
            </a:r>
          </a:p>
        </p:txBody>
      </p:sp>
    </p:spTree>
    <p:extLst>
      <p:ext uri="{BB962C8B-B14F-4D97-AF65-F5344CB8AC3E}">
        <p14:creationId xmlns:p14="http://schemas.microsoft.com/office/powerpoint/2010/main" val="1139223776"/>
      </p:ext>
    </p:extLst>
  </p:cSld>
  <p:clrMapOvr>
    <a:masterClrMapping/>
  </p:clrMapOvr>
</p:sld>
</file>

<file path=ppt/theme/theme1.xml><?xml version="1.0" encoding="utf-8"?>
<a:theme xmlns:a="http://schemas.openxmlformats.org/drawingml/2006/main" name="Frame">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docProps/app.xml><?xml version="1.0" encoding="utf-8"?>
<Properties xmlns="http://schemas.openxmlformats.org/officeDocument/2006/extended-properties" xmlns:vt="http://schemas.openxmlformats.org/officeDocument/2006/docPropsVTypes">
  <Template>Frame</Template>
  <TotalTime>1266</TotalTime>
  <Words>1028</Words>
  <Application>Microsoft Office PowerPoint</Application>
  <PresentationFormat>Widescreen</PresentationFormat>
  <Paragraphs>53</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Corbel</vt:lpstr>
      <vt:lpstr>Mangal</vt:lpstr>
      <vt:lpstr>Wingdings 2</vt:lpstr>
      <vt:lpstr>Frame</vt:lpstr>
      <vt:lpstr>Blue &amp; White Service Corp</vt:lpstr>
      <vt:lpstr>Who are we?</vt:lpstr>
      <vt:lpstr>We did not need an app for this</vt:lpstr>
      <vt:lpstr>Technology</vt:lpstr>
      <vt:lpstr>Public Transit - its what we are.</vt:lpstr>
      <vt:lpstr>Data Sharing </vt:lpstr>
      <vt:lpstr>Requirements Vehicles</vt:lpstr>
      <vt:lpstr>Requirements Drivers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Blue &amp; White Service Corp</dc:title>
  <dc:creator>Waleed Sonbol</dc:creator>
  <cp:lastModifiedBy>Mullendore, Zoe</cp:lastModifiedBy>
  <cp:revision>9</cp:revision>
  <dcterms:created xsi:type="dcterms:W3CDTF">2017-12-03T14:59:29Z</dcterms:created>
  <dcterms:modified xsi:type="dcterms:W3CDTF">2017-12-06T19:56:57Z</dcterms:modified>
  <cp:contentStatus>Final</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