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783" r:id="rId4"/>
    <p:sldMasterId id="2147484156" r:id="rId5"/>
    <p:sldMasterId id="2147484164" r:id="rId6"/>
    <p:sldMasterId id="2147483916" r:id="rId7"/>
    <p:sldMasterId id="2147484122" r:id="rId8"/>
    <p:sldMasterId id="2147484077" r:id="rId9"/>
    <p:sldMasterId id="2147484106" r:id="rId10"/>
  </p:sldMasterIdLst>
  <p:notesMasterIdLst>
    <p:notesMasterId r:id="rId23"/>
  </p:notesMasterIdLst>
  <p:handoutMasterIdLst>
    <p:handoutMasterId r:id="rId24"/>
  </p:handoutMasterIdLst>
  <p:sldIdLst>
    <p:sldId id="280" r:id="rId11"/>
    <p:sldId id="263" r:id="rId12"/>
    <p:sldId id="952" r:id="rId13"/>
    <p:sldId id="948" r:id="rId14"/>
    <p:sldId id="957" r:id="rId15"/>
    <p:sldId id="956" r:id="rId16"/>
    <p:sldId id="902" r:id="rId17"/>
    <p:sldId id="959" r:id="rId18"/>
    <p:sldId id="955" r:id="rId19"/>
    <p:sldId id="958" r:id="rId20"/>
    <p:sldId id="954" r:id="rId21"/>
    <p:sldId id="269" r:id="rId22"/>
  </p:sldIdLst>
  <p:sldSz cx="14630400" cy="8229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 userDrawn="1">
          <p15:clr>
            <a:srgbClr val="A4A3A4"/>
          </p15:clr>
        </p15:guide>
        <p15:guide id="2" pos="46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9AC7"/>
    <a:srgbClr val="78A22F"/>
    <a:srgbClr val="005DAA"/>
    <a:srgbClr val="EE3124"/>
    <a:srgbClr val="DF00FF"/>
    <a:srgbClr val="B5D5F0"/>
    <a:srgbClr val="ED1B2E"/>
    <a:srgbClr val="9DD4DE"/>
    <a:srgbClr val="E7F1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DD8371-6EDF-4B16-ADF5-A8614A1F5151}" v="1" dt="2024-05-16T22:30:00.3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81"/>
  </p:normalViewPr>
  <p:slideViewPr>
    <p:cSldViewPr snapToGrid="0">
      <p:cViewPr varScale="1">
        <p:scale>
          <a:sx n="90" d="100"/>
          <a:sy n="90" d="100"/>
        </p:scale>
        <p:origin x="648" y="96"/>
      </p:cViewPr>
      <p:guideLst>
        <p:guide orient="horz" pos="2592"/>
        <p:guide pos="46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A8FDFA-19B2-442C-8152-84DE1E630FC8}" type="doc">
      <dgm:prSet loTypeId="urn:microsoft.com/office/officeart/2005/8/layout/default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AF048744-97E7-41FB-9C97-0F53F26D2594}">
      <dgm:prSet phldrT="[Text]"/>
      <dgm:spPr/>
      <dgm:t>
        <a:bodyPr/>
        <a:lstStyle/>
        <a:p>
          <a:r>
            <a:rPr lang="en-US" dirty="0"/>
            <a:t>Equity</a:t>
          </a:r>
        </a:p>
      </dgm:t>
    </dgm:pt>
    <dgm:pt modelId="{7603AC68-12C1-470A-AB0B-8641B678AC6A}" type="parTrans" cxnId="{808BC54D-9B2F-43A5-A373-4B5E21D7DC01}">
      <dgm:prSet/>
      <dgm:spPr/>
      <dgm:t>
        <a:bodyPr/>
        <a:lstStyle/>
        <a:p>
          <a:endParaRPr lang="en-US"/>
        </a:p>
      </dgm:t>
    </dgm:pt>
    <dgm:pt modelId="{BBEA2215-8B41-4346-B98D-D8BBBAC6CEE2}" type="sibTrans" cxnId="{808BC54D-9B2F-43A5-A373-4B5E21D7DC01}">
      <dgm:prSet/>
      <dgm:spPr/>
      <dgm:t>
        <a:bodyPr/>
        <a:lstStyle/>
        <a:p>
          <a:endParaRPr lang="en-US"/>
        </a:p>
      </dgm:t>
    </dgm:pt>
    <dgm:pt modelId="{A9DF2628-8F10-449E-B69E-7DEC2F084E5E}">
      <dgm:prSet phldrT="[Text]"/>
      <dgm:spPr/>
      <dgm:t>
        <a:bodyPr/>
        <a:lstStyle/>
        <a:p>
          <a:r>
            <a:rPr lang="en-US" dirty="0"/>
            <a:t>Respect</a:t>
          </a:r>
        </a:p>
      </dgm:t>
    </dgm:pt>
    <dgm:pt modelId="{E6185DD9-6BEB-40E1-9350-56323A24A9F1}" type="parTrans" cxnId="{A9796683-561C-41EE-83A6-D2BE476CCB5C}">
      <dgm:prSet/>
      <dgm:spPr/>
      <dgm:t>
        <a:bodyPr/>
        <a:lstStyle/>
        <a:p>
          <a:endParaRPr lang="en-US"/>
        </a:p>
      </dgm:t>
    </dgm:pt>
    <dgm:pt modelId="{F2EABACA-E728-4F7C-97CC-A24344DBB559}" type="sibTrans" cxnId="{A9796683-561C-41EE-83A6-D2BE476CCB5C}">
      <dgm:prSet/>
      <dgm:spPr/>
      <dgm:t>
        <a:bodyPr/>
        <a:lstStyle/>
        <a:p>
          <a:endParaRPr lang="en-US"/>
        </a:p>
      </dgm:t>
    </dgm:pt>
    <dgm:pt modelId="{924694E5-828B-4F7B-94CB-B117FAD0475E}">
      <dgm:prSet phldrT="[Text]"/>
      <dgm:spPr/>
      <dgm:t>
        <a:bodyPr/>
        <a:lstStyle/>
        <a:p>
          <a:r>
            <a:rPr lang="en-US" dirty="0"/>
            <a:t>Transparency</a:t>
          </a:r>
        </a:p>
      </dgm:t>
    </dgm:pt>
    <dgm:pt modelId="{372F0A37-3697-46A0-BBD6-FEEE64612B09}" type="parTrans" cxnId="{83530263-BCB8-4DE9-AB58-2CAF6038FB67}">
      <dgm:prSet/>
      <dgm:spPr/>
      <dgm:t>
        <a:bodyPr/>
        <a:lstStyle/>
        <a:p>
          <a:endParaRPr lang="en-US"/>
        </a:p>
      </dgm:t>
    </dgm:pt>
    <dgm:pt modelId="{B9ABEBB0-415A-465F-940D-6E09E5BEA72D}" type="sibTrans" cxnId="{83530263-BCB8-4DE9-AB58-2CAF6038FB67}">
      <dgm:prSet/>
      <dgm:spPr/>
      <dgm:t>
        <a:bodyPr/>
        <a:lstStyle/>
        <a:p>
          <a:endParaRPr lang="en-US"/>
        </a:p>
      </dgm:t>
    </dgm:pt>
    <dgm:pt modelId="{5C981086-889C-44A6-843B-B34F33CD1C42}">
      <dgm:prSet phldrT="[Text]"/>
      <dgm:spPr/>
      <dgm:t>
        <a:bodyPr/>
        <a:lstStyle/>
        <a:p>
          <a:r>
            <a:rPr lang="en-US" dirty="0"/>
            <a:t>Relevance</a:t>
          </a:r>
        </a:p>
      </dgm:t>
    </dgm:pt>
    <dgm:pt modelId="{6CD23994-13BA-4130-8FD5-53A0FD1800E6}" type="parTrans" cxnId="{4FBECB1D-4D98-46CC-867A-A5B04F001F7A}">
      <dgm:prSet/>
      <dgm:spPr/>
      <dgm:t>
        <a:bodyPr/>
        <a:lstStyle/>
        <a:p>
          <a:endParaRPr lang="en-US"/>
        </a:p>
      </dgm:t>
    </dgm:pt>
    <dgm:pt modelId="{60B6AD94-7C62-4361-A1BD-ED58C44EF9FF}" type="sibTrans" cxnId="{4FBECB1D-4D98-46CC-867A-A5B04F001F7A}">
      <dgm:prSet/>
      <dgm:spPr/>
      <dgm:t>
        <a:bodyPr/>
        <a:lstStyle/>
        <a:p>
          <a:endParaRPr lang="en-US"/>
        </a:p>
      </dgm:t>
    </dgm:pt>
    <dgm:pt modelId="{4A281DEE-1D24-4023-BC78-F17A7650AE06}">
      <dgm:prSet phldrT="[Text]"/>
      <dgm:spPr/>
      <dgm:t>
        <a:bodyPr/>
        <a:lstStyle/>
        <a:p>
          <a:r>
            <a:rPr lang="en-US" dirty="0"/>
            <a:t>Accountability</a:t>
          </a:r>
        </a:p>
      </dgm:t>
    </dgm:pt>
    <dgm:pt modelId="{4A1B8899-BA82-4E5F-B7D5-CE326A91ED03}" type="parTrans" cxnId="{D7CE7FD6-20EB-4FC6-9D6E-F0BC8CF83E63}">
      <dgm:prSet/>
      <dgm:spPr/>
      <dgm:t>
        <a:bodyPr/>
        <a:lstStyle/>
        <a:p>
          <a:endParaRPr lang="en-US"/>
        </a:p>
      </dgm:t>
    </dgm:pt>
    <dgm:pt modelId="{99D1628A-DFA9-47E5-9B8C-03ED575F65E2}" type="sibTrans" cxnId="{D7CE7FD6-20EB-4FC6-9D6E-F0BC8CF83E63}">
      <dgm:prSet/>
      <dgm:spPr/>
      <dgm:t>
        <a:bodyPr/>
        <a:lstStyle/>
        <a:p>
          <a:endParaRPr lang="en-US"/>
        </a:p>
      </dgm:t>
    </dgm:pt>
    <dgm:pt modelId="{83CA463A-44D5-4A49-B1B3-475B7EA83DF2}">
      <dgm:prSet phldrT="[Text]"/>
      <dgm:spPr/>
      <dgm:t>
        <a:bodyPr/>
        <a:lstStyle/>
        <a:p>
          <a:r>
            <a:rPr lang="en-US" dirty="0"/>
            <a:t>Collaboration</a:t>
          </a:r>
        </a:p>
      </dgm:t>
    </dgm:pt>
    <dgm:pt modelId="{0A8B5885-1714-4760-9772-B32BF78FFBF3}" type="parTrans" cxnId="{D7CF133D-936E-4E03-B2C5-9E554BD476C7}">
      <dgm:prSet/>
      <dgm:spPr/>
      <dgm:t>
        <a:bodyPr/>
        <a:lstStyle/>
        <a:p>
          <a:endParaRPr lang="en-US"/>
        </a:p>
      </dgm:t>
    </dgm:pt>
    <dgm:pt modelId="{15BFB8B5-B645-452A-B0D2-D78299A1039C}" type="sibTrans" cxnId="{D7CF133D-936E-4E03-B2C5-9E554BD476C7}">
      <dgm:prSet/>
      <dgm:spPr/>
      <dgm:t>
        <a:bodyPr/>
        <a:lstStyle/>
        <a:p>
          <a:endParaRPr lang="en-US"/>
        </a:p>
      </dgm:t>
    </dgm:pt>
    <dgm:pt modelId="{B7956502-D12D-4E50-B9F0-836F07862342}">
      <dgm:prSet phldrT="[Text]"/>
      <dgm:spPr/>
      <dgm:t>
        <a:bodyPr/>
        <a:lstStyle/>
        <a:p>
          <a:r>
            <a:rPr lang="en-US" dirty="0"/>
            <a:t>Inclusion</a:t>
          </a:r>
        </a:p>
      </dgm:t>
    </dgm:pt>
    <dgm:pt modelId="{97F9EA1B-8C4F-4D85-8ED3-FC9B9C3E9E5D}" type="parTrans" cxnId="{9A4EDD58-DB0C-442E-9C6D-01B719B25419}">
      <dgm:prSet/>
      <dgm:spPr/>
      <dgm:t>
        <a:bodyPr/>
        <a:lstStyle/>
        <a:p>
          <a:endParaRPr lang="en-US"/>
        </a:p>
      </dgm:t>
    </dgm:pt>
    <dgm:pt modelId="{C84121ED-8A45-4A79-B2E0-6DB684914ADF}" type="sibTrans" cxnId="{9A4EDD58-DB0C-442E-9C6D-01B719B25419}">
      <dgm:prSet/>
      <dgm:spPr/>
      <dgm:t>
        <a:bodyPr/>
        <a:lstStyle/>
        <a:p>
          <a:endParaRPr lang="en-US"/>
        </a:p>
      </dgm:t>
    </dgm:pt>
    <dgm:pt modelId="{C0F7440F-3761-45E9-813B-878431A676E6}">
      <dgm:prSet phldrT="[Text]"/>
      <dgm:spPr/>
      <dgm:t>
        <a:bodyPr/>
        <a:lstStyle/>
        <a:p>
          <a:r>
            <a:rPr lang="en-US" dirty="0"/>
            <a:t>Cultural competence</a:t>
          </a:r>
        </a:p>
      </dgm:t>
    </dgm:pt>
    <dgm:pt modelId="{81B27874-1A1A-4FB6-83AA-5FDC71B8ECD4}" type="parTrans" cxnId="{A1B7153F-FC65-4721-9C0D-4E33D649D772}">
      <dgm:prSet/>
      <dgm:spPr/>
      <dgm:t>
        <a:bodyPr/>
        <a:lstStyle/>
        <a:p>
          <a:endParaRPr lang="en-US"/>
        </a:p>
      </dgm:t>
    </dgm:pt>
    <dgm:pt modelId="{75AC33BB-3A7A-45A8-887A-1379D3D22E96}" type="sibTrans" cxnId="{A1B7153F-FC65-4721-9C0D-4E33D649D772}">
      <dgm:prSet/>
      <dgm:spPr/>
      <dgm:t>
        <a:bodyPr/>
        <a:lstStyle/>
        <a:p>
          <a:endParaRPr lang="en-US"/>
        </a:p>
      </dgm:t>
    </dgm:pt>
    <dgm:pt modelId="{BEF2DEEE-063C-432D-B113-D3C1EEDD0AAB}" type="pres">
      <dgm:prSet presAssocID="{1BA8FDFA-19B2-442C-8152-84DE1E630FC8}" presName="diagram" presStyleCnt="0">
        <dgm:presLayoutVars>
          <dgm:dir/>
          <dgm:resizeHandles val="exact"/>
        </dgm:presLayoutVars>
      </dgm:prSet>
      <dgm:spPr/>
    </dgm:pt>
    <dgm:pt modelId="{49793ACB-352E-41A2-80EC-21ED6EC6D1C4}" type="pres">
      <dgm:prSet presAssocID="{AF048744-97E7-41FB-9C97-0F53F26D2594}" presName="node" presStyleLbl="node1" presStyleIdx="0" presStyleCnt="8">
        <dgm:presLayoutVars>
          <dgm:bulletEnabled val="1"/>
        </dgm:presLayoutVars>
      </dgm:prSet>
      <dgm:spPr/>
    </dgm:pt>
    <dgm:pt modelId="{6449C748-F183-4BFC-8F9B-CF3D98B3462B}" type="pres">
      <dgm:prSet presAssocID="{BBEA2215-8B41-4346-B98D-D8BBBAC6CEE2}" presName="sibTrans" presStyleCnt="0"/>
      <dgm:spPr/>
    </dgm:pt>
    <dgm:pt modelId="{54FF8516-4237-47F8-92F7-B21F4CD27620}" type="pres">
      <dgm:prSet presAssocID="{A9DF2628-8F10-449E-B69E-7DEC2F084E5E}" presName="node" presStyleLbl="node1" presStyleIdx="1" presStyleCnt="8">
        <dgm:presLayoutVars>
          <dgm:bulletEnabled val="1"/>
        </dgm:presLayoutVars>
      </dgm:prSet>
      <dgm:spPr/>
    </dgm:pt>
    <dgm:pt modelId="{7F2F6C87-D58D-4A29-841E-34307D7C7249}" type="pres">
      <dgm:prSet presAssocID="{F2EABACA-E728-4F7C-97CC-A24344DBB559}" presName="sibTrans" presStyleCnt="0"/>
      <dgm:spPr/>
    </dgm:pt>
    <dgm:pt modelId="{1A4B65DD-A084-43AB-9A76-534D8D788871}" type="pres">
      <dgm:prSet presAssocID="{924694E5-828B-4F7B-94CB-B117FAD0475E}" presName="node" presStyleLbl="node1" presStyleIdx="2" presStyleCnt="8">
        <dgm:presLayoutVars>
          <dgm:bulletEnabled val="1"/>
        </dgm:presLayoutVars>
      </dgm:prSet>
      <dgm:spPr/>
    </dgm:pt>
    <dgm:pt modelId="{8ED92949-612C-405D-A1DE-44667275DD2C}" type="pres">
      <dgm:prSet presAssocID="{B9ABEBB0-415A-465F-940D-6E09E5BEA72D}" presName="sibTrans" presStyleCnt="0"/>
      <dgm:spPr/>
    </dgm:pt>
    <dgm:pt modelId="{B00D7859-8AD5-4563-91BB-7EE200C0A7CE}" type="pres">
      <dgm:prSet presAssocID="{5C981086-889C-44A6-843B-B34F33CD1C42}" presName="node" presStyleLbl="node1" presStyleIdx="3" presStyleCnt="8">
        <dgm:presLayoutVars>
          <dgm:bulletEnabled val="1"/>
        </dgm:presLayoutVars>
      </dgm:prSet>
      <dgm:spPr/>
    </dgm:pt>
    <dgm:pt modelId="{FF8909C7-2FCE-4815-ABFD-D7FE4A7B2E9F}" type="pres">
      <dgm:prSet presAssocID="{60B6AD94-7C62-4361-A1BD-ED58C44EF9FF}" presName="sibTrans" presStyleCnt="0"/>
      <dgm:spPr/>
    </dgm:pt>
    <dgm:pt modelId="{295590C1-B772-4C4D-A265-D0ABDED5CE13}" type="pres">
      <dgm:prSet presAssocID="{4A281DEE-1D24-4023-BC78-F17A7650AE06}" presName="node" presStyleLbl="node1" presStyleIdx="4" presStyleCnt="8">
        <dgm:presLayoutVars>
          <dgm:bulletEnabled val="1"/>
        </dgm:presLayoutVars>
      </dgm:prSet>
      <dgm:spPr/>
    </dgm:pt>
    <dgm:pt modelId="{A9DB1D82-3370-4D83-BBEB-177DF761485B}" type="pres">
      <dgm:prSet presAssocID="{99D1628A-DFA9-47E5-9B8C-03ED575F65E2}" presName="sibTrans" presStyleCnt="0"/>
      <dgm:spPr/>
    </dgm:pt>
    <dgm:pt modelId="{011AB3E9-504B-4D2F-BE03-9D449BF2A06E}" type="pres">
      <dgm:prSet presAssocID="{83CA463A-44D5-4A49-B1B3-475B7EA83DF2}" presName="node" presStyleLbl="node1" presStyleIdx="5" presStyleCnt="8">
        <dgm:presLayoutVars>
          <dgm:bulletEnabled val="1"/>
        </dgm:presLayoutVars>
      </dgm:prSet>
      <dgm:spPr/>
    </dgm:pt>
    <dgm:pt modelId="{E0D50037-0A1B-436C-9B28-42A7FBD85B23}" type="pres">
      <dgm:prSet presAssocID="{15BFB8B5-B645-452A-B0D2-D78299A1039C}" presName="sibTrans" presStyleCnt="0"/>
      <dgm:spPr/>
    </dgm:pt>
    <dgm:pt modelId="{59B27A43-91C1-42DD-8631-F51FCCF46651}" type="pres">
      <dgm:prSet presAssocID="{B7956502-D12D-4E50-B9F0-836F07862342}" presName="node" presStyleLbl="node1" presStyleIdx="6" presStyleCnt="8">
        <dgm:presLayoutVars>
          <dgm:bulletEnabled val="1"/>
        </dgm:presLayoutVars>
      </dgm:prSet>
      <dgm:spPr/>
    </dgm:pt>
    <dgm:pt modelId="{007F472D-3CA4-4A3C-B3D4-568B15832BE6}" type="pres">
      <dgm:prSet presAssocID="{C84121ED-8A45-4A79-B2E0-6DB684914ADF}" presName="sibTrans" presStyleCnt="0"/>
      <dgm:spPr/>
    </dgm:pt>
    <dgm:pt modelId="{D86E3587-3D8A-4B47-980D-F21F6D2500A9}" type="pres">
      <dgm:prSet presAssocID="{C0F7440F-3761-45E9-813B-878431A676E6}" presName="node" presStyleLbl="node1" presStyleIdx="7" presStyleCnt="8">
        <dgm:presLayoutVars>
          <dgm:bulletEnabled val="1"/>
        </dgm:presLayoutVars>
      </dgm:prSet>
      <dgm:spPr/>
    </dgm:pt>
  </dgm:ptLst>
  <dgm:cxnLst>
    <dgm:cxn modelId="{D7D95A12-79EF-4343-9683-686607ED3641}" type="presOf" srcId="{B7956502-D12D-4E50-B9F0-836F07862342}" destId="{59B27A43-91C1-42DD-8631-F51FCCF46651}" srcOrd="0" destOrd="0" presId="urn:microsoft.com/office/officeart/2005/8/layout/default"/>
    <dgm:cxn modelId="{4FBECB1D-4D98-46CC-867A-A5B04F001F7A}" srcId="{1BA8FDFA-19B2-442C-8152-84DE1E630FC8}" destId="{5C981086-889C-44A6-843B-B34F33CD1C42}" srcOrd="3" destOrd="0" parTransId="{6CD23994-13BA-4130-8FD5-53A0FD1800E6}" sibTransId="{60B6AD94-7C62-4361-A1BD-ED58C44EF9FF}"/>
    <dgm:cxn modelId="{43143327-FC01-416D-92D4-4C6A42F9FA63}" type="presOf" srcId="{A9DF2628-8F10-449E-B69E-7DEC2F084E5E}" destId="{54FF8516-4237-47F8-92F7-B21F4CD27620}" srcOrd="0" destOrd="0" presId="urn:microsoft.com/office/officeart/2005/8/layout/default"/>
    <dgm:cxn modelId="{D7CF133D-936E-4E03-B2C5-9E554BD476C7}" srcId="{1BA8FDFA-19B2-442C-8152-84DE1E630FC8}" destId="{83CA463A-44D5-4A49-B1B3-475B7EA83DF2}" srcOrd="5" destOrd="0" parTransId="{0A8B5885-1714-4760-9772-B32BF78FFBF3}" sibTransId="{15BFB8B5-B645-452A-B0D2-D78299A1039C}"/>
    <dgm:cxn modelId="{A1B7153F-FC65-4721-9C0D-4E33D649D772}" srcId="{1BA8FDFA-19B2-442C-8152-84DE1E630FC8}" destId="{C0F7440F-3761-45E9-813B-878431A676E6}" srcOrd="7" destOrd="0" parTransId="{81B27874-1A1A-4FB6-83AA-5FDC71B8ECD4}" sibTransId="{75AC33BB-3A7A-45A8-887A-1379D3D22E96}"/>
    <dgm:cxn modelId="{83530263-BCB8-4DE9-AB58-2CAF6038FB67}" srcId="{1BA8FDFA-19B2-442C-8152-84DE1E630FC8}" destId="{924694E5-828B-4F7B-94CB-B117FAD0475E}" srcOrd="2" destOrd="0" parTransId="{372F0A37-3697-46A0-BBD6-FEEE64612B09}" sibTransId="{B9ABEBB0-415A-465F-940D-6E09E5BEA72D}"/>
    <dgm:cxn modelId="{9B128845-655B-4143-AC29-24C8E366741C}" type="presOf" srcId="{924694E5-828B-4F7B-94CB-B117FAD0475E}" destId="{1A4B65DD-A084-43AB-9A76-534D8D788871}" srcOrd="0" destOrd="0" presId="urn:microsoft.com/office/officeart/2005/8/layout/default"/>
    <dgm:cxn modelId="{F9A25D6C-485E-45CA-8351-DB4A5374AE33}" type="presOf" srcId="{83CA463A-44D5-4A49-B1B3-475B7EA83DF2}" destId="{011AB3E9-504B-4D2F-BE03-9D449BF2A06E}" srcOrd="0" destOrd="0" presId="urn:microsoft.com/office/officeart/2005/8/layout/default"/>
    <dgm:cxn modelId="{808BC54D-9B2F-43A5-A373-4B5E21D7DC01}" srcId="{1BA8FDFA-19B2-442C-8152-84DE1E630FC8}" destId="{AF048744-97E7-41FB-9C97-0F53F26D2594}" srcOrd="0" destOrd="0" parTransId="{7603AC68-12C1-470A-AB0B-8641B678AC6A}" sibTransId="{BBEA2215-8B41-4346-B98D-D8BBBAC6CEE2}"/>
    <dgm:cxn modelId="{9A4EDD58-DB0C-442E-9C6D-01B719B25419}" srcId="{1BA8FDFA-19B2-442C-8152-84DE1E630FC8}" destId="{B7956502-D12D-4E50-B9F0-836F07862342}" srcOrd="6" destOrd="0" parTransId="{97F9EA1B-8C4F-4D85-8ED3-FC9B9C3E9E5D}" sibTransId="{C84121ED-8A45-4A79-B2E0-6DB684914ADF}"/>
    <dgm:cxn modelId="{A9796683-561C-41EE-83A6-D2BE476CCB5C}" srcId="{1BA8FDFA-19B2-442C-8152-84DE1E630FC8}" destId="{A9DF2628-8F10-449E-B69E-7DEC2F084E5E}" srcOrd="1" destOrd="0" parTransId="{E6185DD9-6BEB-40E1-9350-56323A24A9F1}" sibTransId="{F2EABACA-E728-4F7C-97CC-A24344DBB559}"/>
    <dgm:cxn modelId="{C2610589-470F-4E2E-AE49-A0382E29B127}" type="presOf" srcId="{4A281DEE-1D24-4023-BC78-F17A7650AE06}" destId="{295590C1-B772-4C4D-A265-D0ABDED5CE13}" srcOrd="0" destOrd="0" presId="urn:microsoft.com/office/officeart/2005/8/layout/default"/>
    <dgm:cxn modelId="{845E6096-F58D-491D-905D-51AFF6C01793}" type="presOf" srcId="{C0F7440F-3761-45E9-813B-878431A676E6}" destId="{D86E3587-3D8A-4B47-980D-F21F6D2500A9}" srcOrd="0" destOrd="0" presId="urn:microsoft.com/office/officeart/2005/8/layout/default"/>
    <dgm:cxn modelId="{FB8C0AAE-03F6-4C28-BFED-4835AA974F06}" type="presOf" srcId="{1BA8FDFA-19B2-442C-8152-84DE1E630FC8}" destId="{BEF2DEEE-063C-432D-B113-D3C1EEDD0AAB}" srcOrd="0" destOrd="0" presId="urn:microsoft.com/office/officeart/2005/8/layout/default"/>
    <dgm:cxn modelId="{800E92D5-A751-4CB7-96B8-BDEF2DF82BAE}" type="presOf" srcId="{AF048744-97E7-41FB-9C97-0F53F26D2594}" destId="{49793ACB-352E-41A2-80EC-21ED6EC6D1C4}" srcOrd="0" destOrd="0" presId="urn:microsoft.com/office/officeart/2005/8/layout/default"/>
    <dgm:cxn modelId="{D7CE7FD6-20EB-4FC6-9D6E-F0BC8CF83E63}" srcId="{1BA8FDFA-19B2-442C-8152-84DE1E630FC8}" destId="{4A281DEE-1D24-4023-BC78-F17A7650AE06}" srcOrd="4" destOrd="0" parTransId="{4A1B8899-BA82-4E5F-B7D5-CE326A91ED03}" sibTransId="{99D1628A-DFA9-47E5-9B8C-03ED575F65E2}"/>
    <dgm:cxn modelId="{6AF608F8-C577-4DDF-8704-AC14DFE013C6}" type="presOf" srcId="{5C981086-889C-44A6-843B-B34F33CD1C42}" destId="{B00D7859-8AD5-4563-91BB-7EE200C0A7CE}" srcOrd="0" destOrd="0" presId="urn:microsoft.com/office/officeart/2005/8/layout/default"/>
    <dgm:cxn modelId="{22827CAD-AD02-4D7F-9B1F-B7B765FA4CCA}" type="presParOf" srcId="{BEF2DEEE-063C-432D-B113-D3C1EEDD0AAB}" destId="{49793ACB-352E-41A2-80EC-21ED6EC6D1C4}" srcOrd="0" destOrd="0" presId="urn:microsoft.com/office/officeart/2005/8/layout/default"/>
    <dgm:cxn modelId="{81E419DC-AC17-4394-94CB-3BC3D6B298E7}" type="presParOf" srcId="{BEF2DEEE-063C-432D-B113-D3C1EEDD0AAB}" destId="{6449C748-F183-4BFC-8F9B-CF3D98B3462B}" srcOrd="1" destOrd="0" presId="urn:microsoft.com/office/officeart/2005/8/layout/default"/>
    <dgm:cxn modelId="{A4A399DB-E95F-4BAB-9DB3-B3D2F2F5A4CF}" type="presParOf" srcId="{BEF2DEEE-063C-432D-B113-D3C1EEDD0AAB}" destId="{54FF8516-4237-47F8-92F7-B21F4CD27620}" srcOrd="2" destOrd="0" presId="urn:microsoft.com/office/officeart/2005/8/layout/default"/>
    <dgm:cxn modelId="{BC9919B4-2F43-4CF6-B7A4-09DA2CC20C0A}" type="presParOf" srcId="{BEF2DEEE-063C-432D-B113-D3C1EEDD0AAB}" destId="{7F2F6C87-D58D-4A29-841E-34307D7C7249}" srcOrd="3" destOrd="0" presId="urn:microsoft.com/office/officeart/2005/8/layout/default"/>
    <dgm:cxn modelId="{AD68ABE7-643D-49A7-988F-F1FD6B6318E9}" type="presParOf" srcId="{BEF2DEEE-063C-432D-B113-D3C1EEDD0AAB}" destId="{1A4B65DD-A084-43AB-9A76-534D8D788871}" srcOrd="4" destOrd="0" presId="urn:microsoft.com/office/officeart/2005/8/layout/default"/>
    <dgm:cxn modelId="{1B527192-124E-4E12-9E34-827132C7D406}" type="presParOf" srcId="{BEF2DEEE-063C-432D-B113-D3C1EEDD0AAB}" destId="{8ED92949-612C-405D-A1DE-44667275DD2C}" srcOrd="5" destOrd="0" presId="urn:microsoft.com/office/officeart/2005/8/layout/default"/>
    <dgm:cxn modelId="{8976E7C6-AFCD-4BD7-83DE-6E72D5D8A73C}" type="presParOf" srcId="{BEF2DEEE-063C-432D-B113-D3C1EEDD0AAB}" destId="{B00D7859-8AD5-4563-91BB-7EE200C0A7CE}" srcOrd="6" destOrd="0" presId="urn:microsoft.com/office/officeart/2005/8/layout/default"/>
    <dgm:cxn modelId="{78658857-D6E2-4236-8D6D-D86B0AB53416}" type="presParOf" srcId="{BEF2DEEE-063C-432D-B113-D3C1EEDD0AAB}" destId="{FF8909C7-2FCE-4815-ABFD-D7FE4A7B2E9F}" srcOrd="7" destOrd="0" presId="urn:microsoft.com/office/officeart/2005/8/layout/default"/>
    <dgm:cxn modelId="{6970D473-F2A2-4E80-900C-38C786AA1F43}" type="presParOf" srcId="{BEF2DEEE-063C-432D-B113-D3C1EEDD0AAB}" destId="{295590C1-B772-4C4D-A265-D0ABDED5CE13}" srcOrd="8" destOrd="0" presId="urn:microsoft.com/office/officeart/2005/8/layout/default"/>
    <dgm:cxn modelId="{DCC724EA-2BAF-42DC-BBFF-D05781C3F425}" type="presParOf" srcId="{BEF2DEEE-063C-432D-B113-D3C1EEDD0AAB}" destId="{A9DB1D82-3370-4D83-BBEB-177DF761485B}" srcOrd="9" destOrd="0" presId="urn:microsoft.com/office/officeart/2005/8/layout/default"/>
    <dgm:cxn modelId="{58A6ECAC-1B3F-41AC-BC48-6B2C183373CF}" type="presParOf" srcId="{BEF2DEEE-063C-432D-B113-D3C1EEDD0AAB}" destId="{011AB3E9-504B-4D2F-BE03-9D449BF2A06E}" srcOrd="10" destOrd="0" presId="urn:microsoft.com/office/officeart/2005/8/layout/default"/>
    <dgm:cxn modelId="{F2BE337D-3726-457C-9842-07BDCC2CCED5}" type="presParOf" srcId="{BEF2DEEE-063C-432D-B113-D3C1EEDD0AAB}" destId="{E0D50037-0A1B-436C-9B28-42A7FBD85B23}" srcOrd="11" destOrd="0" presId="urn:microsoft.com/office/officeart/2005/8/layout/default"/>
    <dgm:cxn modelId="{C938172F-38EB-4C39-9B37-6EE5F11B68AF}" type="presParOf" srcId="{BEF2DEEE-063C-432D-B113-D3C1EEDD0AAB}" destId="{59B27A43-91C1-42DD-8631-F51FCCF46651}" srcOrd="12" destOrd="0" presId="urn:microsoft.com/office/officeart/2005/8/layout/default"/>
    <dgm:cxn modelId="{F6B6D595-92F5-43F3-BD45-4CEF5AE8864D}" type="presParOf" srcId="{BEF2DEEE-063C-432D-B113-D3C1EEDD0AAB}" destId="{007F472D-3CA4-4A3C-B3D4-568B15832BE6}" srcOrd="13" destOrd="0" presId="urn:microsoft.com/office/officeart/2005/8/layout/default"/>
    <dgm:cxn modelId="{0635B479-9E68-4471-851B-25B10D6D7136}" type="presParOf" srcId="{BEF2DEEE-063C-432D-B113-D3C1EEDD0AAB}" destId="{D86E3587-3D8A-4B47-980D-F21F6D2500A9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793ACB-352E-41A2-80EC-21ED6EC6D1C4}">
      <dsp:nvSpPr>
        <dsp:cNvPr id="0" name=""/>
        <dsp:cNvSpPr/>
      </dsp:nvSpPr>
      <dsp:spPr>
        <a:xfrm>
          <a:off x="3651" y="780928"/>
          <a:ext cx="2896766" cy="173806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Equity</a:t>
          </a:r>
        </a:p>
      </dsp:txBody>
      <dsp:txXfrm>
        <a:off x="3651" y="780928"/>
        <a:ext cx="2896766" cy="1738060"/>
      </dsp:txXfrm>
    </dsp:sp>
    <dsp:sp modelId="{54FF8516-4237-47F8-92F7-B21F4CD27620}">
      <dsp:nvSpPr>
        <dsp:cNvPr id="0" name=""/>
        <dsp:cNvSpPr/>
      </dsp:nvSpPr>
      <dsp:spPr>
        <a:xfrm>
          <a:off x="3190094" y="780928"/>
          <a:ext cx="2896766" cy="173806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Respect</a:t>
          </a:r>
        </a:p>
      </dsp:txBody>
      <dsp:txXfrm>
        <a:off x="3190094" y="780928"/>
        <a:ext cx="2896766" cy="1738060"/>
      </dsp:txXfrm>
    </dsp:sp>
    <dsp:sp modelId="{1A4B65DD-A084-43AB-9A76-534D8D788871}">
      <dsp:nvSpPr>
        <dsp:cNvPr id="0" name=""/>
        <dsp:cNvSpPr/>
      </dsp:nvSpPr>
      <dsp:spPr>
        <a:xfrm>
          <a:off x="6376538" y="780928"/>
          <a:ext cx="2896766" cy="173806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Transparency</a:t>
          </a:r>
        </a:p>
      </dsp:txBody>
      <dsp:txXfrm>
        <a:off x="6376538" y="780928"/>
        <a:ext cx="2896766" cy="1738060"/>
      </dsp:txXfrm>
    </dsp:sp>
    <dsp:sp modelId="{B00D7859-8AD5-4563-91BB-7EE200C0A7CE}">
      <dsp:nvSpPr>
        <dsp:cNvPr id="0" name=""/>
        <dsp:cNvSpPr/>
      </dsp:nvSpPr>
      <dsp:spPr>
        <a:xfrm>
          <a:off x="9562981" y="780928"/>
          <a:ext cx="2896766" cy="173806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Relevance</a:t>
          </a:r>
        </a:p>
      </dsp:txBody>
      <dsp:txXfrm>
        <a:off x="9562981" y="780928"/>
        <a:ext cx="2896766" cy="1738060"/>
      </dsp:txXfrm>
    </dsp:sp>
    <dsp:sp modelId="{295590C1-B772-4C4D-A265-D0ABDED5CE13}">
      <dsp:nvSpPr>
        <dsp:cNvPr id="0" name=""/>
        <dsp:cNvSpPr/>
      </dsp:nvSpPr>
      <dsp:spPr>
        <a:xfrm>
          <a:off x="3651" y="2808664"/>
          <a:ext cx="2896766" cy="173806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Accountability</a:t>
          </a:r>
        </a:p>
      </dsp:txBody>
      <dsp:txXfrm>
        <a:off x="3651" y="2808664"/>
        <a:ext cx="2896766" cy="1738060"/>
      </dsp:txXfrm>
    </dsp:sp>
    <dsp:sp modelId="{011AB3E9-504B-4D2F-BE03-9D449BF2A06E}">
      <dsp:nvSpPr>
        <dsp:cNvPr id="0" name=""/>
        <dsp:cNvSpPr/>
      </dsp:nvSpPr>
      <dsp:spPr>
        <a:xfrm>
          <a:off x="3190094" y="2808664"/>
          <a:ext cx="2896766" cy="173806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Collaboration</a:t>
          </a:r>
        </a:p>
      </dsp:txBody>
      <dsp:txXfrm>
        <a:off x="3190094" y="2808664"/>
        <a:ext cx="2896766" cy="1738060"/>
      </dsp:txXfrm>
    </dsp:sp>
    <dsp:sp modelId="{59B27A43-91C1-42DD-8631-F51FCCF46651}">
      <dsp:nvSpPr>
        <dsp:cNvPr id="0" name=""/>
        <dsp:cNvSpPr/>
      </dsp:nvSpPr>
      <dsp:spPr>
        <a:xfrm>
          <a:off x="6376538" y="2808664"/>
          <a:ext cx="2896766" cy="173806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Inclusion</a:t>
          </a:r>
        </a:p>
      </dsp:txBody>
      <dsp:txXfrm>
        <a:off x="6376538" y="2808664"/>
        <a:ext cx="2896766" cy="1738060"/>
      </dsp:txXfrm>
    </dsp:sp>
    <dsp:sp modelId="{D86E3587-3D8A-4B47-980D-F21F6D2500A9}">
      <dsp:nvSpPr>
        <dsp:cNvPr id="0" name=""/>
        <dsp:cNvSpPr/>
      </dsp:nvSpPr>
      <dsp:spPr>
        <a:xfrm>
          <a:off x="9562981" y="2808664"/>
          <a:ext cx="2896766" cy="173806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Cultural competence</a:t>
          </a:r>
        </a:p>
      </dsp:txBody>
      <dsp:txXfrm>
        <a:off x="9562981" y="2808664"/>
        <a:ext cx="2896766" cy="17380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36C898-B491-4E41-83A1-3C52A93DC21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2CAA23-994F-407B-A1EB-2D2754FC16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9397E-B39C-471C-B172-7B9A7A9F6040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1E4610-F9BC-4C38-8C50-CB32FE23CBD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EEE646-03B4-410E-85EF-63C47F4090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DDAE6-2C01-4EBD-8591-80F339E98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970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CFF4C-0E88-0346-A606-438268844A2C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FE459-01DF-564D-B23E-B4AD6129B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392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7236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1pPr>
    <a:lvl2pPr marL="548618" algn="l" defTabSz="1097236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2pPr>
    <a:lvl3pPr marL="1097236" algn="l" defTabSz="1097236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3pPr>
    <a:lvl4pPr marL="1645854" algn="l" defTabSz="1097236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4pPr>
    <a:lvl5pPr marL="2194472" algn="l" defTabSz="1097236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5pPr>
    <a:lvl6pPr marL="2743091" algn="l" defTabSz="1097236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6pPr>
    <a:lvl7pPr marL="3291708" algn="l" defTabSz="1097236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7pPr>
    <a:lvl8pPr marL="3840326" algn="l" defTabSz="1097236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8pPr>
    <a:lvl9pPr marL="4388945" algn="l" defTabSz="1097236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FE459-01DF-564D-B23E-B4AD6129B5C3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542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FE459-01DF-564D-B23E-B4AD6129B5C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732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FE459-01DF-564D-B23E-B4AD6129B5C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986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0A3FE-796C-319F-70AB-2B98C1D4A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B327CB-338C-C3B9-4587-68967C42FA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A1841A-81CF-1B61-C2A3-6794C94A38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DA2114-7075-B72C-214D-9EF0272598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FE459-01DF-564D-B23E-B4AD6129B5C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444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FE459-01DF-564D-B23E-B4AD6129B5C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777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0A3FE-796C-319F-70AB-2B98C1D4A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B327CB-338C-C3B9-4587-68967C42FA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A1841A-81CF-1B61-C2A3-6794C94A38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DA2114-7075-B72C-214D-9EF0272598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FE459-01DF-564D-B23E-B4AD6129B5C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228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 sz="1400" dirty="0">
                <a:cs typeface="Calibri"/>
              </a:rPr>
              <a:t>The good news is we’ve been prioritizing community in our engagement practices in the past decade – but especially as we have developed the policy in the 2050 Regional Development guide.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FE459-01DF-564D-B23E-B4AD6129B5C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051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0A3FE-796C-319F-70AB-2B98C1D4A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B327CB-338C-C3B9-4587-68967C42FA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A1841A-81CF-1B61-C2A3-6794C94A38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DA2114-7075-B72C-214D-9EF0272598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FE459-01DF-564D-B23E-B4AD6129B5C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8109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FE459-01DF-564D-B23E-B4AD6129B5C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31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FE459-01DF-564D-B23E-B4AD6129B5C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32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0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6.emf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6.emf"/><Relationship Id="rId4" Type="http://schemas.openxmlformats.org/officeDocument/2006/relationships/image" Target="../media/image29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emf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e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emf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3.emf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33.emf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3.emf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33.emf"/><Relationship Id="rId4" Type="http://schemas.openxmlformats.org/officeDocument/2006/relationships/image" Target="../media/image35.jpe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3.emf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8.emf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8.emf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8.emf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8.emf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8.emf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3.emf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3.emf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3.emf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18D4F6-B146-3D40-85EE-56D4ACFA9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971800"/>
            <a:ext cx="14630400" cy="5257800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2E449A-2805-6144-A078-7816759352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73676" y="2971800"/>
            <a:ext cx="15156476" cy="57912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3C1CFF6-28B3-0740-82BC-0970C814D9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9811" y="7394028"/>
            <a:ext cx="4873547" cy="835572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17782E-3843-4A5C-B1A5-5FB027C969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4835" y="3740897"/>
            <a:ext cx="12522565" cy="159067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 goes here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47C409B-E0F7-0D42-A7F2-609FAD7955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4836" y="5664797"/>
            <a:ext cx="6733680" cy="39162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1352900-1093-184D-9A55-BC22387CEA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4837" y="6267791"/>
            <a:ext cx="6733680" cy="38144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27717D33-EC0C-9449-8B37-0DE39721ADC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4836" y="7620363"/>
            <a:ext cx="5053192" cy="38144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</a:t>
            </a:r>
            <a:r>
              <a:rPr lang="en-US" err="1"/>
              <a:t>YYYY</a:t>
            </a:r>
            <a:r>
              <a:rPr lang="en-US"/>
              <a:t>    metrocouncil.org</a:t>
            </a:r>
          </a:p>
        </p:txBody>
      </p:sp>
      <p:pic>
        <p:nvPicPr>
          <p:cNvPr id="10" name="Picture 9" descr="Imagine 2025">
            <a:extLst>
              <a:ext uri="{FF2B5EF4-FFF2-40B4-BE49-F238E27FC236}">
                <a16:creationId xmlns:a16="http://schemas.microsoft.com/office/drawing/2014/main" id="{BD1C3B86-7444-D68F-D6A8-141194FC7E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76321" y="750130"/>
            <a:ext cx="6877757" cy="16531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CB0C35D-BE30-A71B-CA58-98515453B4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09658" y="6735354"/>
            <a:ext cx="1715942" cy="126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752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red 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338686D-FAB7-4A43-8A45-FCFD2EC70C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4630400" cy="2743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460052-38C0-6044-8DA4-BE082DB10ACF}"/>
              </a:ext>
            </a:extLst>
          </p:cNvPr>
          <p:cNvSpPr/>
          <p:nvPr userDrawn="1"/>
        </p:nvSpPr>
        <p:spPr>
          <a:xfrm>
            <a:off x="1095237" y="1948091"/>
            <a:ext cx="1289562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 a strong system possible through planning, coordination, and operations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6B341C-6088-2441-84A6-75D26143ECF1}"/>
              </a:ext>
            </a:extLst>
          </p:cNvPr>
          <p:cNvSpPr txBox="1"/>
          <p:nvPr userDrawn="1"/>
        </p:nvSpPr>
        <p:spPr>
          <a:xfrm>
            <a:off x="1048872" y="850511"/>
            <a:ext cx="9600078" cy="6979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760"/>
              </a:lnSpc>
              <a:spcAft>
                <a:spcPts val="600"/>
              </a:spcAft>
            </a:pP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Partnering on a shared vision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501C1B-288B-9948-9E6A-7F463E6FBD39}"/>
              </a:ext>
            </a:extLst>
          </p:cNvPr>
          <p:cNvSpPr txBox="1"/>
          <p:nvPr userDrawn="1"/>
        </p:nvSpPr>
        <p:spPr>
          <a:xfrm>
            <a:off x="10270674" y="5611590"/>
            <a:ext cx="3510643" cy="87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Connecting people to places and keeping the economy moving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BBDE5C-5F23-7F43-80D1-20ECC9F13C0A}"/>
              </a:ext>
            </a:extLst>
          </p:cNvPr>
          <p:cNvSpPr txBox="1"/>
          <p:nvPr userDrawn="1"/>
        </p:nvSpPr>
        <p:spPr>
          <a:xfrm>
            <a:off x="10259787" y="4669974"/>
            <a:ext cx="3864427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ts val="3200"/>
              </a:lnSpc>
            </a:pPr>
            <a:r>
              <a:rPr lang="en-US" sz="2800" b="1">
                <a:solidFill>
                  <a:srgbClr val="ED1B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Transportation services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0729E0-DFF7-5943-B119-10378A1CDD01}"/>
              </a:ext>
            </a:extLst>
          </p:cNvPr>
          <p:cNvSpPr txBox="1"/>
          <p:nvPr userDrawn="1"/>
        </p:nvSpPr>
        <p:spPr>
          <a:xfrm>
            <a:off x="5535383" y="5622474"/>
            <a:ext cx="3458988" cy="1287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Protecting public waterways and parklands to sustain our environment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59B0BB-1283-9545-B3EC-D0031EC4D8A8}"/>
              </a:ext>
            </a:extLst>
          </p:cNvPr>
          <p:cNvSpPr txBox="1"/>
          <p:nvPr userDrawn="1"/>
        </p:nvSpPr>
        <p:spPr>
          <a:xfrm>
            <a:off x="5524497" y="4680859"/>
            <a:ext cx="2890157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ts val="3200"/>
              </a:lnSpc>
            </a:pPr>
            <a:r>
              <a:rPr lang="en-US" sz="2800" b="1">
                <a:solidFill>
                  <a:srgbClr val="009A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Environmental protection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B76E8C-5CA3-2841-8FED-25E60DD73266}"/>
              </a:ext>
            </a:extLst>
          </p:cNvPr>
          <p:cNvSpPr txBox="1"/>
          <p:nvPr userDrawn="1"/>
        </p:nvSpPr>
        <p:spPr>
          <a:xfrm>
            <a:off x="996041" y="5633361"/>
            <a:ext cx="3282045" cy="1287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Supporting cities and townships for the prosperity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of the region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1F539E-C28D-EC40-BEF2-FD2E80E91AD9}"/>
              </a:ext>
            </a:extLst>
          </p:cNvPr>
          <p:cNvSpPr txBox="1"/>
          <p:nvPr userDrawn="1"/>
        </p:nvSpPr>
        <p:spPr>
          <a:xfrm>
            <a:off x="971708" y="4691745"/>
            <a:ext cx="2890157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ts val="3200"/>
              </a:lnSpc>
            </a:pPr>
            <a:r>
              <a:rPr lang="en-US" sz="2800" b="1">
                <a:solidFill>
                  <a:srgbClr val="78A2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Long-range </a:t>
            </a:r>
            <a:br>
              <a:rPr lang="en-US" sz="2800" b="1">
                <a:solidFill>
                  <a:srgbClr val="78A22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>
                <a:solidFill>
                  <a:srgbClr val="78A2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</a:t>
            </a:r>
          </a:p>
        </p:txBody>
      </p:sp>
      <p:pic>
        <p:nvPicPr>
          <p:cNvPr id="16" name="Picture 15" descr="Icon graphic of green circle with house, representing Long-range planning">
            <a:extLst>
              <a:ext uri="{FF2B5EF4-FFF2-40B4-BE49-F238E27FC236}">
                <a16:creationId xmlns:a16="http://schemas.microsoft.com/office/drawing/2014/main" id="{9A43306C-9079-AA42-AD22-CF9A4FF09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767"/>
          <a:stretch/>
        </p:blipFill>
        <p:spPr>
          <a:xfrm>
            <a:off x="1274165" y="3039847"/>
            <a:ext cx="1573967" cy="1562133"/>
          </a:xfrm>
          <a:prstGeom prst="rect">
            <a:avLst/>
          </a:prstGeom>
        </p:spPr>
      </p:pic>
      <p:pic>
        <p:nvPicPr>
          <p:cNvPr id="17" name="Picture 16" descr="Icon graphic of red circle with bus, representing Transportaion services">
            <a:extLst>
              <a:ext uri="{FF2B5EF4-FFF2-40B4-BE49-F238E27FC236}">
                <a16:creationId xmlns:a16="http://schemas.microsoft.com/office/drawing/2014/main" id="{9A1213E8-B749-E94B-9513-3419B55154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0427" y="3057335"/>
            <a:ext cx="1573967" cy="1562133"/>
          </a:xfrm>
          <a:prstGeom prst="rect">
            <a:avLst/>
          </a:prstGeom>
        </p:spPr>
      </p:pic>
      <p:pic>
        <p:nvPicPr>
          <p:cNvPr id="18" name="Picture 17" descr="Icon graphic of blue circle with tree, representing Environmental protection">
            <a:extLst>
              <a:ext uri="{FF2B5EF4-FFF2-40B4-BE49-F238E27FC236}">
                <a16:creationId xmlns:a16="http://schemas.microsoft.com/office/drawing/2014/main" id="{F92570DC-09A6-3947-A5B0-CC1CCD7662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157"/>
          <a:stretch/>
        </p:blipFill>
        <p:spPr>
          <a:xfrm>
            <a:off x="5851624" y="3059833"/>
            <a:ext cx="1573967" cy="156213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6C5DD9D-50FE-CF48-8427-A65614A9C51B}"/>
              </a:ext>
            </a:extLst>
          </p:cNvPr>
          <p:cNvSpPr txBox="1"/>
          <p:nvPr userDrawn="1"/>
        </p:nvSpPr>
        <p:spPr>
          <a:xfrm>
            <a:off x="13816004" y="7536900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B175FF2-B44E-0C4E-823C-D381326A0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907DD2-9E42-EF48-AC37-36FAC62E09DC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433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 Council 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utdoors photograph of creek bed with running stream">
            <a:extLst>
              <a:ext uri="{FF2B5EF4-FFF2-40B4-BE49-F238E27FC236}">
                <a16:creationId xmlns:a16="http://schemas.microsoft.com/office/drawing/2014/main" id="{05FE2241-2CD5-B049-B4D9-0B842CF2D4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6684" y="0"/>
            <a:ext cx="4151376" cy="8229600"/>
          </a:xfrm>
          <a:prstGeom prst="rect">
            <a:avLst/>
          </a:prstGeom>
        </p:spPr>
      </p:pic>
      <p:pic>
        <p:nvPicPr>
          <p:cNvPr id="9" name="Picture 8" descr="Outdoors photograph of Metro Transit Light Rail trains">
            <a:extLst>
              <a:ext uri="{FF2B5EF4-FFF2-40B4-BE49-F238E27FC236}">
                <a16:creationId xmlns:a16="http://schemas.microsoft.com/office/drawing/2014/main" id="{42906C1E-7175-254B-97DD-9B0EA5F563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93611" y="0"/>
            <a:ext cx="4152900" cy="8229600"/>
          </a:xfrm>
          <a:prstGeom prst="rect">
            <a:avLst/>
          </a:prstGeom>
        </p:spPr>
      </p:pic>
      <p:pic>
        <p:nvPicPr>
          <p:cNvPr id="10" name="Picture 9" descr="Outdoors photograph of city buildings">
            <a:extLst>
              <a:ext uri="{FF2B5EF4-FFF2-40B4-BE49-F238E27FC236}">
                <a16:creationId xmlns:a16="http://schemas.microsoft.com/office/drawing/2014/main" id="{5F6ADFB3-64F5-D84F-9674-C544FD036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112" y="0"/>
            <a:ext cx="4149534" cy="8229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282B0D-0D9B-5C40-B380-5097A7E283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4630401" cy="1077686"/>
          </a:xfrm>
          <a:prstGeom prst="rect">
            <a:avLst/>
          </a:prstGeom>
          <a:solidFill>
            <a:schemeClr val="bg2">
              <a:lumMod val="25000"/>
              <a:alpha val="7512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FD3C0A-7675-B94F-8F7A-A71163350A3E}"/>
              </a:ext>
            </a:extLst>
          </p:cNvPr>
          <p:cNvSpPr/>
          <p:nvPr userDrawn="1"/>
        </p:nvSpPr>
        <p:spPr>
          <a:xfrm>
            <a:off x="1109927" y="598267"/>
            <a:ext cx="41299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Long-range planning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BF69A6C-2ADA-364F-8678-C7E8034F4BFC}"/>
              </a:ext>
            </a:extLst>
          </p:cNvPr>
          <p:cNvSpPr/>
          <p:nvPr userDrawn="1"/>
        </p:nvSpPr>
        <p:spPr>
          <a:xfrm>
            <a:off x="5257420" y="598267"/>
            <a:ext cx="41299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Environmental protection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0EF1F3-C20D-FB49-90F8-AB377B8582A9}"/>
              </a:ext>
            </a:extLst>
          </p:cNvPr>
          <p:cNvSpPr/>
          <p:nvPr userDrawn="1"/>
        </p:nvSpPr>
        <p:spPr>
          <a:xfrm>
            <a:off x="9405109" y="598267"/>
            <a:ext cx="41299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Transportation services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0DA7636-6DF7-8B4B-A171-088C0C73E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51256" y="1074738"/>
            <a:ext cx="4142232" cy="95384"/>
          </a:xfrm>
          <a:prstGeom prst="rect">
            <a:avLst/>
          </a:prstGeom>
          <a:solidFill>
            <a:srgbClr val="009A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A360AA-3D30-324B-A06C-849886DAE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399928" y="1074738"/>
            <a:ext cx="4140266" cy="91440"/>
          </a:xfrm>
          <a:prstGeom prst="rect">
            <a:avLst/>
          </a:prstGeom>
          <a:solidFill>
            <a:srgbClr val="ED1B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87E921F-CDC2-6E43-BE66-14758B52C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03826" y="1074738"/>
            <a:ext cx="4142106" cy="91440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113F92-A985-FE47-A6B1-440942313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0B66663-EF78-7C44-AD53-BC2817EF6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91CDD90-0647-FD48-8E3E-50ECF6D682CD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004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5FC98D8-BAA0-DF40-9C81-E8AA0DB9A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AB4943-3134-9E4B-9622-795F8A220D7C}"/>
              </a:ext>
            </a:extLst>
          </p:cNvPr>
          <p:cNvSpPr txBox="1"/>
          <p:nvPr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AB42D2-87A9-314C-AD8C-4365A0013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67F46C-9549-FB4A-99DE-375FB18A186F}"/>
              </a:ext>
            </a:extLst>
          </p:cNvPr>
          <p:cNvSpPr/>
          <p:nvPr/>
        </p:nvSpPr>
        <p:spPr>
          <a:xfrm>
            <a:off x="0" y="0"/>
            <a:ext cx="5263978" cy="82296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5DAA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BF9252-4698-0543-B808-E2CB5E2F5855}"/>
              </a:ext>
            </a:extLst>
          </p:cNvPr>
          <p:cNvSpPr/>
          <p:nvPr/>
        </p:nvSpPr>
        <p:spPr>
          <a:xfrm rot="5400000">
            <a:off x="3938695" y="4069078"/>
            <a:ext cx="2743200" cy="91440"/>
          </a:xfrm>
          <a:prstGeom prst="rect">
            <a:avLst/>
          </a:prstGeom>
          <a:solidFill>
            <a:srgbClr val="009A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FD5919C-AC69-384D-9217-8524D4953D78}"/>
              </a:ext>
            </a:extLst>
          </p:cNvPr>
          <p:cNvSpPr/>
          <p:nvPr/>
        </p:nvSpPr>
        <p:spPr>
          <a:xfrm rot="5400000">
            <a:off x="3938695" y="1325880"/>
            <a:ext cx="2743200" cy="91440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54B30D-F7C7-634F-A966-C0F0C47E3B57}"/>
              </a:ext>
            </a:extLst>
          </p:cNvPr>
          <p:cNvSpPr/>
          <p:nvPr/>
        </p:nvSpPr>
        <p:spPr>
          <a:xfrm rot="5400000">
            <a:off x="3938695" y="6812280"/>
            <a:ext cx="2743200" cy="914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680209-9E3C-E34F-96D8-D9CD438027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3260" y="3434860"/>
            <a:ext cx="3997325" cy="2461847"/>
          </a:xfrm>
        </p:spPr>
        <p:txBody>
          <a:bodyPr/>
          <a:lstStyle>
            <a:lvl1pPr marL="0" indent="0">
              <a:buFontTx/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F6ACABD-6305-2641-9E1A-C84E68D02D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1785" y="3435350"/>
            <a:ext cx="5767388" cy="20510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/>
            </a:lvl1pPr>
          </a:lstStyle>
          <a:p>
            <a:pPr lvl="0"/>
            <a:r>
              <a:rPr lang="en-US"/>
              <a:t>Section break copy. Click to edit this 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8D808B3-5F66-475D-A5AC-AC0F4FA50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E6A687-2CAA-4217-8FF6-955E361E0FDA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C55D58-24D3-409F-B3F4-EE43BF977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</p:spTree>
    <p:extLst>
      <p:ext uri="{BB962C8B-B14F-4D97-AF65-F5344CB8AC3E}">
        <p14:creationId xmlns:p14="http://schemas.microsoft.com/office/powerpoint/2010/main" val="17618458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53DDA437-8B86-40B0-866A-0A61C743BC9A}"/>
              </a:ext>
            </a:extLst>
          </p:cNvPr>
          <p:cNvGrpSpPr/>
          <p:nvPr userDrawn="1"/>
        </p:nvGrpSpPr>
        <p:grpSpPr>
          <a:xfrm>
            <a:off x="1230523" y="-1756981"/>
            <a:ext cx="8089009" cy="881862"/>
            <a:chOff x="2492994" y="2126192"/>
            <a:chExt cx="8089009" cy="88186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E68FCD8-54CD-4FD2-A1E6-8D040FED3825}"/>
                </a:ext>
              </a:extLst>
            </p:cNvPr>
            <p:cNvSpPr/>
            <p:nvPr/>
          </p:nvSpPr>
          <p:spPr>
            <a:xfrm>
              <a:off x="2577627" y="2126192"/>
              <a:ext cx="1600200" cy="274320"/>
            </a:xfrm>
            <a:prstGeom prst="rect">
              <a:avLst/>
            </a:prstGeom>
            <a:solidFill>
              <a:srgbClr val="005D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117A012-9BBD-41B9-884F-7888E601E79E}"/>
                </a:ext>
              </a:extLst>
            </p:cNvPr>
            <p:cNvSpPr txBox="1"/>
            <p:nvPr/>
          </p:nvSpPr>
          <p:spPr>
            <a:xfrm>
              <a:off x="2492994" y="2411822"/>
              <a:ext cx="1600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/>
                <a:t>Primary Council</a:t>
              </a:r>
              <a:br>
                <a:rPr lang="en-US" sz="1000"/>
              </a:br>
              <a:r>
                <a:rPr lang="en-US" sz="1000"/>
                <a:t>RGB 0/93/170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A9FE886-5CDF-4152-AC80-667153392A9B}"/>
                </a:ext>
              </a:extLst>
            </p:cNvPr>
            <p:cNvSpPr/>
            <p:nvPr/>
          </p:nvSpPr>
          <p:spPr>
            <a:xfrm>
              <a:off x="4180545" y="2126192"/>
              <a:ext cx="1600200" cy="274320"/>
            </a:xfrm>
            <a:prstGeom prst="rect">
              <a:avLst/>
            </a:prstGeom>
            <a:solidFill>
              <a:srgbClr val="6C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C77A874-86AE-425F-94FC-9EE3A4D1A805}"/>
                </a:ext>
              </a:extLst>
            </p:cNvPr>
            <p:cNvSpPr txBox="1"/>
            <p:nvPr/>
          </p:nvSpPr>
          <p:spPr>
            <a:xfrm>
              <a:off x="4125206" y="2454056"/>
              <a:ext cx="1489791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000"/>
                <a:t>2</a:t>
              </a:r>
              <a:r>
                <a:rPr lang="en-US" sz="1000" baseline="30000"/>
                <a:t>nd</a:t>
              </a:r>
              <a:r>
                <a:rPr lang="en-US" sz="1000"/>
                <a:t>/Community Development</a:t>
              </a:r>
              <a:br>
                <a:rPr lang="en-US" sz="1000"/>
              </a:br>
              <a:r>
                <a:rPr lang="en-US" sz="1000"/>
                <a:t>RGB 120/162/47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E2BCBA8-F667-4DBA-959E-1C2335DB889A}"/>
                </a:ext>
              </a:extLst>
            </p:cNvPr>
            <p:cNvSpPr/>
            <p:nvPr/>
          </p:nvSpPr>
          <p:spPr>
            <a:xfrm>
              <a:off x="5779051" y="2126192"/>
              <a:ext cx="1600200" cy="274320"/>
            </a:xfrm>
            <a:prstGeom prst="rect">
              <a:avLst/>
            </a:prstGeom>
            <a:solidFill>
              <a:srgbClr val="EE31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6568B81-72A0-4138-8EF2-0AB8BC276C10}"/>
                </a:ext>
              </a:extLst>
            </p:cNvPr>
            <p:cNvSpPr txBox="1"/>
            <p:nvPr/>
          </p:nvSpPr>
          <p:spPr>
            <a:xfrm>
              <a:off x="5711163" y="2411822"/>
              <a:ext cx="148979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/>
                <a:t>2</a:t>
              </a:r>
              <a:r>
                <a:rPr lang="en-US" sz="1000" baseline="30000"/>
                <a:t>nd</a:t>
              </a:r>
              <a:r>
                <a:rPr lang="en-US" sz="1000"/>
                <a:t>/Transportation Services</a:t>
              </a:r>
              <a:br>
                <a:rPr lang="en-US" sz="1000"/>
              </a:br>
              <a:r>
                <a:rPr lang="en-US" sz="1000"/>
                <a:t>RGB 238/49/36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7608A87-ECC2-4F01-AB1C-FA5EE356FCB1}"/>
                </a:ext>
              </a:extLst>
            </p:cNvPr>
            <p:cNvSpPr/>
            <p:nvPr/>
          </p:nvSpPr>
          <p:spPr>
            <a:xfrm>
              <a:off x="7374473" y="2126192"/>
              <a:ext cx="1600200" cy="275051"/>
            </a:xfrm>
            <a:prstGeom prst="rect">
              <a:avLst/>
            </a:prstGeom>
            <a:solidFill>
              <a:srgbClr val="009A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8C7A228-5740-4A81-904D-D45FB569ED86}"/>
                </a:ext>
              </a:extLst>
            </p:cNvPr>
            <p:cNvSpPr txBox="1"/>
            <p:nvPr/>
          </p:nvSpPr>
          <p:spPr>
            <a:xfrm>
              <a:off x="7309671" y="2411822"/>
              <a:ext cx="1600200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000"/>
                <a:t>2</a:t>
              </a:r>
              <a:r>
                <a:rPr lang="en-US" sz="1000" baseline="30000"/>
                <a:t>nd</a:t>
              </a:r>
              <a:r>
                <a:rPr lang="en-US" sz="1000"/>
                <a:t>/Environmental Services</a:t>
              </a:r>
              <a:br>
                <a:rPr lang="en-US" sz="1000"/>
              </a:br>
              <a:r>
                <a:rPr lang="en-US" sz="1000"/>
                <a:t>RGB 0/154/199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C5B7927-9FE6-46FB-A36B-CA34E4E9DDB9}"/>
                </a:ext>
              </a:extLst>
            </p:cNvPr>
            <p:cNvSpPr/>
            <p:nvPr userDrawn="1"/>
          </p:nvSpPr>
          <p:spPr>
            <a:xfrm>
              <a:off x="8981803" y="2126192"/>
              <a:ext cx="1600200" cy="2743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AAC1E14-6C1D-4D1E-A675-8F4DB704EEC6}"/>
                </a:ext>
              </a:extLst>
            </p:cNvPr>
            <p:cNvSpPr txBox="1"/>
            <p:nvPr userDrawn="1"/>
          </p:nvSpPr>
          <p:spPr>
            <a:xfrm>
              <a:off x="8991600" y="2411822"/>
              <a:ext cx="1290626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000"/>
                <a:t>Black</a:t>
              </a:r>
              <a:br>
                <a:rPr lang="en-US" sz="1000"/>
              </a:br>
              <a:r>
                <a:rPr lang="en-US" sz="1000"/>
                <a:t>RGB 0/0/0</a:t>
              </a: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0B49FCF1-E58B-A34F-AC36-F95699C79A51}"/>
              </a:ext>
            </a:extLst>
          </p:cNvPr>
          <p:cNvSpPr/>
          <p:nvPr/>
        </p:nvSpPr>
        <p:spPr>
          <a:xfrm>
            <a:off x="1432193" y="2383531"/>
            <a:ext cx="958469" cy="951084"/>
          </a:xfrm>
          <a:prstGeom prst="rect">
            <a:avLst/>
          </a:prstGeom>
          <a:solidFill>
            <a:srgbClr val="005D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4B34C3F-3E44-DA48-9A7B-CE896643B11D}"/>
              </a:ext>
            </a:extLst>
          </p:cNvPr>
          <p:cNvSpPr txBox="1"/>
          <p:nvPr/>
        </p:nvSpPr>
        <p:spPr>
          <a:xfrm>
            <a:off x="1355072" y="3397785"/>
            <a:ext cx="1849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Primary Council</a:t>
            </a:r>
            <a:br>
              <a:rPr lang="en-US" sz="1000"/>
            </a:br>
            <a:r>
              <a:rPr lang="en-US" sz="1000"/>
              <a:t>RGB 0/93/170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5851A0-47B1-1045-A98F-D0AE1F77B89E}"/>
              </a:ext>
            </a:extLst>
          </p:cNvPr>
          <p:cNvGrpSpPr/>
          <p:nvPr userDrawn="1"/>
        </p:nvGrpSpPr>
        <p:grpSpPr>
          <a:xfrm>
            <a:off x="3549266" y="2383531"/>
            <a:ext cx="1849162" cy="1414364"/>
            <a:chOff x="3606416" y="2383531"/>
            <a:chExt cx="1849162" cy="1414364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5A77C51-0FD5-BB4A-A2B2-4AAD78C6AE60}"/>
                </a:ext>
              </a:extLst>
            </p:cNvPr>
            <p:cNvSpPr/>
            <p:nvPr userDrawn="1"/>
          </p:nvSpPr>
          <p:spPr>
            <a:xfrm>
              <a:off x="3683536" y="2383531"/>
              <a:ext cx="958469" cy="951084"/>
            </a:xfrm>
            <a:prstGeom prst="rect">
              <a:avLst/>
            </a:prstGeom>
            <a:solidFill>
              <a:srgbClr val="6C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0DE54E2-CB72-F847-8628-F3C07D742592}"/>
                </a:ext>
              </a:extLst>
            </p:cNvPr>
            <p:cNvSpPr txBox="1"/>
            <p:nvPr userDrawn="1"/>
          </p:nvSpPr>
          <p:spPr>
            <a:xfrm>
              <a:off x="3606416" y="3397785"/>
              <a:ext cx="184916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000"/>
                <a:t>2nd/Community Development</a:t>
              </a:r>
              <a:br>
                <a:rPr lang="en-US" sz="1000"/>
              </a:br>
              <a:r>
                <a:rPr lang="en-US" sz="1000"/>
                <a:t>RGB 120/162/47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FF160E8-664B-6442-ADED-438170199106}"/>
              </a:ext>
            </a:extLst>
          </p:cNvPr>
          <p:cNvGrpSpPr/>
          <p:nvPr userDrawn="1"/>
        </p:nvGrpSpPr>
        <p:grpSpPr>
          <a:xfrm>
            <a:off x="5857759" y="2383531"/>
            <a:ext cx="1849162" cy="1414364"/>
            <a:chOff x="5857759" y="2383531"/>
            <a:chExt cx="1849162" cy="141436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E6CED8E-EA76-3048-9A6A-0D472B4A75D8}"/>
                </a:ext>
              </a:extLst>
            </p:cNvPr>
            <p:cNvSpPr/>
            <p:nvPr userDrawn="1"/>
          </p:nvSpPr>
          <p:spPr>
            <a:xfrm>
              <a:off x="5934879" y="2383531"/>
              <a:ext cx="958469" cy="951084"/>
            </a:xfrm>
            <a:prstGeom prst="rect">
              <a:avLst/>
            </a:prstGeom>
            <a:solidFill>
              <a:srgbClr val="EE31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A49F32E-E25A-AD4D-9764-173A6B079E9B}"/>
                </a:ext>
              </a:extLst>
            </p:cNvPr>
            <p:cNvSpPr txBox="1"/>
            <p:nvPr userDrawn="1"/>
          </p:nvSpPr>
          <p:spPr>
            <a:xfrm>
              <a:off x="5857759" y="3397785"/>
              <a:ext cx="18491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/>
                <a:t>2nd/Transportation Services</a:t>
              </a:r>
              <a:br>
                <a:rPr lang="en-US" sz="1000"/>
              </a:br>
              <a:r>
                <a:rPr lang="en-US" sz="1000"/>
                <a:t>RGB 238/49/36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B144E2E-1495-9641-883B-CF6D0A0D4711}"/>
              </a:ext>
            </a:extLst>
          </p:cNvPr>
          <p:cNvGrpSpPr/>
          <p:nvPr userDrawn="1"/>
        </p:nvGrpSpPr>
        <p:grpSpPr>
          <a:xfrm>
            <a:off x="8109102" y="2383531"/>
            <a:ext cx="1773718" cy="1414364"/>
            <a:chOff x="8109102" y="2383531"/>
            <a:chExt cx="1773718" cy="1414364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30DF7D8-7582-9D46-B93B-DC94E4E1E1C3}"/>
                </a:ext>
              </a:extLst>
            </p:cNvPr>
            <p:cNvSpPr/>
            <p:nvPr userDrawn="1"/>
          </p:nvSpPr>
          <p:spPr>
            <a:xfrm>
              <a:off x="8186222" y="2383531"/>
              <a:ext cx="958469" cy="951084"/>
            </a:xfrm>
            <a:prstGeom prst="rect">
              <a:avLst/>
            </a:prstGeom>
            <a:solidFill>
              <a:srgbClr val="009A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8CCFC84-83B7-CB4B-932E-71BDA57A79D4}"/>
                </a:ext>
              </a:extLst>
            </p:cNvPr>
            <p:cNvSpPr txBox="1"/>
            <p:nvPr userDrawn="1"/>
          </p:nvSpPr>
          <p:spPr>
            <a:xfrm>
              <a:off x="8109102" y="3397785"/>
              <a:ext cx="1773718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000"/>
                <a:t>2</a:t>
              </a:r>
              <a:r>
                <a:rPr lang="en-US" sz="1000" baseline="30000"/>
                <a:t>nd</a:t>
              </a:r>
              <a:r>
                <a:rPr lang="en-US" sz="1000"/>
                <a:t>/Environmental Services</a:t>
              </a:r>
              <a:br>
                <a:rPr lang="en-US" sz="1000"/>
              </a:br>
              <a:r>
                <a:rPr lang="en-US" sz="1000"/>
                <a:t>RGB 0/154/199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4174FC6-2FC5-7F4D-9906-EE6BBBDF449A}"/>
              </a:ext>
            </a:extLst>
          </p:cNvPr>
          <p:cNvGrpSpPr/>
          <p:nvPr userDrawn="1"/>
        </p:nvGrpSpPr>
        <p:grpSpPr>
          <a:xfrm>
            <a:off x="10360446" y="2383531"/>
            <a:ext cx="1344058" cy="1414364"/>
            <a:chOff x="10360446" y="2383531"/>
            <a:chExt cx="1344058" cy="1414364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580C098-03E1-6B41-8527-0A720023AD87}"/>
                </a:ext>
              </a:extLst>
            </p:cNvPr>
            <p:cNvSpPr/>
            <p:nvPr userDrawn="1"/>
          </p:nvSpPr>
          <p:spPr>
            <a:xfrm>
              <a:off x="10437566" y="2383531"/>
              <a:ext cx="958469" cy="951084"/>
            </a:xfrm>
            <a:prstGeom prst="rect">
              <a:avLst/>
            </a:prstGeom>
            <a:solidFill>
              <a:srgbClr val="0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0C107A9-D888-3B42-92AC-69C0E1CD86B6}"/>
                </a:ext>
              </a:extLst>
            </p:cNvPr>
            <p:cNvSpPr txBox="1"/>
            <p:nvPr userDrawn="1"/>
          </p:nvSpPr>
          <p:spPr>
            <a:xfrm>
              <a:off x="10360446" y="3397785"/>
              <a:ext cx="13440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/>
                <a:t>Black</a:t>
              </a:r>
              <a:br>
                <a:rPr lang="en-US" sz="1000"/>
              </a:br>
              <a:r>
                <a:rPr lang="en-US" sz="1000"/>
                <a:t>RGB 0/0/0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6B4B3814-2F3E-934C-ACE2-156ADF48E56E}"/>
              </a:ext>
            </a:extLst>
          </p:cNvPr>
          <p:cNvSpPr txBox="1"/>
          <p:nvPr userDrawn="1"/>
        </p:nvSpPr>
        <p:spPr>
          <a:xfrm>
            <a:off x="1274399" y="1801460"/>
            <a:ext cx="8802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 Brand Colors used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4E07B9C-978C-A846-B8C6-8BE9C6253A70}"/>
              </a:ext>
            </a:extLst>
          </p:cNvPr>
          <p:cNvSpPr txBox="1"/>
          <p:nvPr userDrawn="1"/>
        </p:nvSpPr>
        <p:spPr>
          <a:xfrm>
            <a:off x="1344823" y="4016254"/>
            <a:ext cx="11024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Tints of these colors, including grey, appear in values of 100, 70, 50, 30 and 10%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D8FEFA6-BA4C-8447-8D5F-F40583D6399F}"/>
              </a:ext>
            </a:extLst>
          </p:cNvPr>
          <p:cNvSpPr/>
          <p:nvPr userDrawn="1"/>
        </p:nvSpPr>
        <p:spPr>
          <a:xfrm>
            <a:off x="1469985" y="4479403"/>
            <a:ext cx="752354" cy="706055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B3490A0-A7B0-5340-AEF3-0403F086FA95}"/>
              </a:ext>
            </a:extLst>
          </p:cNvPr>
          <p:cNvSpPr/>
          <p:nvPr userDrawn="1"/>
        </p:nvSpPr>
        <p:spPr>
          <a:xfrm>
            <a:off x="1469985" y="5272269"/>
            <a:ext cx="752354" cy="706055"/>
          </a:xfrm>
          <a:prstGeom prst="rect">
            <a:avLst/>
          </a:prstGeom>
          <a:solidFill>
            <a:schemeClr val="accent1">
              <a:alpha val="4956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3A27155-1C54-EF47-9C49-A0D046E27A70}"/>
              </a:ext>
            </a:extLst>
          </p:cNvPr>
          <p:cNvSpPr/>
          <p:nvPr userDrawn="1"/>
        </p:nvSpPr>
        <p:spPr>
          <a:xfrm>
            <a:off x="1469985" y="6065135"/>
            <a:ext cx="752354" cy="706055"/>
          </a:xfrm>
          <a:prstGeom prst="rect">
            <a:avLst/>
          </a:prstGeom>
          <a:solidFill>
            <a:schemeClr val="accent1">
              <a:alpha val="6995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72E7BFA-0931-8A41-9235-07DE28788073}"/>
              </a:ext>
            </a:extLst>
          </p:cNvPr>
          <p:cNvSpPr/>
          <p:nvPr userDrawn="1"/>
        </p:nvSpPr>
        <p:spPr>
          <a:xfrm>
            <a:off x="1469985" y="6858000"/>
            <a:ext cx="752354" cy="70605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1CDDFF1-9B2E-9F48-BC85-4D9FC3E74D2F}"/>
              </a:ext>
            </a:extLst>
          </p:cNvPr>
          <p:cNvSpPr txBox="1"/>
          <p:nvPr userDrawn="1"/>
        </p:nvSpPr>
        <p:spPr>
          <a:xfrm>
            <a:off x="2326509" y="4687747"/>
            <a:ext cx="960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70%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0E9160A-BC1C-FF42-AA0E-34EE4642B947}"/>
              </a:ext>
            </a:extLst>
          </p:cNvPr>
          <p:cNvSpPr txBox="1"/>
          <p:nvPr userDrawn="1"/>
        </p:nvSpPr>
        <p:spPr>
          <a:xfrm>
            <a:off x="2326509" y="5486400"/>
            <a:ext cx="960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50%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69065AE-B355-0646-A8ED-9C93DCC05252}"/>
              </a:ext>
            </a:extLst>
          </p:cNvPr>
          <p:cNvSpPr txBox="1"/>
          <p:nvPr userDrawn="1"/>
        </p:nvSpPr>
        <p:spPr>
          <a:xfrm>
            <a:off x="2326509" y="6248400"/>
            <a:ext cx="960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30%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EFDE35F-4357-6047-A626-16A124D4DE8C}"/>
              </a:ext>
            </a:extLst>
          </p:cNvPr>
          <p:cNvSpPr txBox="1"/>
          <p:nvPr userDrawn="1"/>
        </p:nvSpPr>
        <p:spPr>
          <a:xfrm>
            <a:off x="2326509" y="7086600"/>
            <a:ext cx="960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10%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46834A9-742B-1148-8C63-1C6DAEA71064}"/>
              </a:ext>
            </a:extLst>
          </p:cNvPr>
          <p:cNvSpPr/>
          <p:nvPr userDrawn="1"/>
        </p:nvSpPr>
        <p:spPr>
          <a:xfrm>
            <a:off x="3733800" y="4479403"/>
            <a:ext cx="752354" cy="706055"/>
          </a:xfrm>
          <a:prstGeom prst="rect">
            <a:avLst/>
          </a:prstGeom>
          <a:solidFill>
            <a:srgbClr val="6CA4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EAFB9EB-ECAF-3041-8F7C-AEB6F2EDD3A4}"/>
              </a:ext>
            </a:extLst>
          </p:cNvPr>
          <p:cNvSpPr/>
          <p:nvPr userDrawn="1"/>
        </p:nvSpPr>
        <p:spPr>
          <a:xfrm>
            <a:off x="3733800" y="5272269"/>
            <a:ext cx="752354" cy="706055"/>
          </a:xfrm>
          <a:prstGeom prst="rect">
            <a:avLst/>
          </a:prstGeom>
          <a:solidFill>
            <a:srgbClr val="6CA400">
              <a:alpha val="4956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FDF4681-089E-094D-8368-6CF3BB6444BE}"/>
              </a:ext>
            </a:extLst>
          </p:cNvPr>
          <p:cNvSpPr/>
          <p:nvPr userDrawn="1"/>
        </p:nvSpPr>
        <p:spPr>
          <a:xfrm>
            <a:off x="3733800" y="6065135"/>
            <a:ext cx="752354" cy="706055"/>
          </a:xfrm>
          <a:prstGeom prst="rect">
            <a:avLst/>
          </a:prstGeom>
          <a:solidFill>
            <a:srgbClr val="6CA400">
              <a:alpha val="6995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A8D4D84-D921-1D46-ADEF-8D8F68685B99}"/>
              </a:ext>
            </a:extLst>
          </p:cNvPr>
          <p:cNvSpPr/>
          <p:nvPr userDrawn="1"/>
        </p:nvSpPr>
        <p:spPr>
          <a:xfrm>
            <a:off x="3733800" y="6858000"/>
            <a:ext cx="752354" cy="706055"/>
          </a:xfrm>
          <a:prstGeom prst="rect">
            <a:avLst/>
          </a:prstGeom>
          <a:solidFill>
            <a:srgbClr val="6CA40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0851845-8806-304F-9402-83BB44ABFF11}"/>
              </a:ext>
            </a:extLst>
          </p:cNvPr>
          <p:cNvSpPr txBox="1"/>
          <p:nvPr userDrawn="1"/>
        </p:nvSpPr>
        <p:spPr>
          <a:xfrm>
            <a:off x="4590324" y="4687747"/>
            <a:ext cx="960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70%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5ADC30A-B80A-8D40-B391-F45BAA483A24}"/>
              </a:ext>
            </a:extLst>
          </p:cNvPr>
          <p:cNvSpPr txBox="1"/>
          <p:nvPr userDrawn="1"/>
        </p:nvSpPr>
        <p:spPr>
          <a:xfrm>
            <a:off x="4590324" y="5486400"/>
            <a:ext cx="960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50%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1F87E05-C4DC-834E-8580-60A401D94BA3}"/>
              </a:ext>
            </a:extLst>
          </p:cNvPr>
          <p:cNvSpPr txBox="1"/>
          <p:nvPr userDrawn="1"/>
        </p:nvSpPr>
        <p:spPr>
          <a:xfrm>
            <a:off x="4590324" y="6248400"/>
            <a:ext cx="960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30%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9FDB6A0-C04C-E24E-92DE-A5594523705F}"/>
              </a:ext>
            </a:extLst>
          </p:cNvPr>
          <p:cNvSpPr txBox="1"/>
          <p:nvPr userDrawn="1"/>
        </p:nvSpPr>
        <p:spPr>
          <a:xfrm>
            <a:off x="4590324" y="7086600"/>
            <a:ext cx="960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10%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9799637-B105-BF43-8CC8-F283AF1C8D2A}"/>
              </a:ext>
            </a:extLst>
          </p:cNvPr>
          <p:cNvSpPr/>
          <p:nvPr userDrawn="1"/>
        </p:nvSpPr>
        <p:spPr>
          <a:xfrm>
            <a:off x="5943600" y="4479403"/>
            <a:ext cx="752354" cy="706055"/>
          </a:xfrm>
          <a:prstGeom prst="rect">
            <a:avLst/>
          </a:prstGeom>
          <a:solidFill>
            <a:srgbClr val="EE312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16156A37-535F-4C4A-8D58-7E9244EE0DF2}"/>
              </a:ext>
            </a:extLst>
          </p:cNvPr>
          <p:cNvSpPr/>
          <p:nvPr userDrawn="1"/>
        </p:nvSpPr>
        <p:spPr>
          <a:xfrm>
            <a:off x="5943600" y="5272269"/>
            <a:ext cx="752354" cy="706055"/>
          </a:xfrm>
          <a:prstGeom prst="rect">
            <a:avLst/>
          </a:prstGeom>
          <a:solidFill>
            <a:srgbClr val="EE3126">
              <a:alpha val="4956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462E924-651D-8744-9C8C-4DA905065076}"/>
              </a:ext>
            </a:extLst>
          </p:cNvPr>
          <p:cNvSpPr/>
          <p:nvPr userDrawn="1"/>
        </p:nvSpPr>
        <p:spPr>
          <a:xfrm>
            <a:off x="5943600" y="6065135"/>
            <a:ext cx="752354" cy="706055"/>
          </a:xfrm>
          <a:prstGeom prst="rect">
            <a:avLst/>
          </a:prstGeom>
          <a:solidFill>
            <a:srgbClr val="EE3126">
              <a:alpha val="6995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9DDDA1-E3B5-5F43-A934-34C1E433A005}"/>
              </a:ext>
            </a:extLst>
          </p:cNvPr>
          <p:cNvSpPr/>
          <p:nvPr userDrawn="1"/>
        </p:nvSpPr>
        <p:spPr>
          <a:xfrm>
            <a:off x="5943600" y="6858000"/>
            <a:ext cx="752354" cy="706055"/>
          </a:xfrm>
          <a:prstGeom prst="rect">
            <a:avLst/>
          </a:prstGeom>
          <a:solidFill>
            <a:srgbClr val="EE3126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2EE29D9-BC15-2743-A0DC-E02C4398C5A5}"/>
              </a:ext>
            </a:extLst>
          </p:cNvPr>
          <p:cNvSpPr txBox="1"/>
          <p:nvPr userDrawn="1"/>
        </p:nvSpPr>
        <p:spPr>
          <a:xfrm>
            <a:off x="6800124" y="4687747"/>
            <a:ext cx="960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70%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3A39F63-BC51-9D4A-80DB-E95B9E34E80F}"/>
              </a:ext>
            </a:extLst>
          </p:cNvPr>
          <p:cNvSpPr txBox="1"/>
          <p:nvPr userDrawn="1"/>
        </p:nvSpPr>
        <p:spPr>
          <a:xfrm>
            <a:off x="6800124" y="5486400"/>
            <a:ext cx="960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50%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1403D9B-EE14-7945-A277-606EC8C8D916}"/>
              </a:ext>
            </a:extLst>
          </p:cNvPr>
          <p:cNvSpPr txBox="1"/>
          <p:nvPr userDrawn="1"/>
        </p:nvSpPr>
        <p:spPr>
          <a:xfrm>
            <a:off x="6800124" y="6248400"/>
            <a:ext cx="960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30%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2951CBF-31FD-2C4A-9EF5-A46B81994FBC}"/>
              </a:ext>
            </a:extLst>
          </p:cNvPr>
          <p:cNvSpPr txBox="1"/>
          <p:nvPr userDrawn="1"/>
        </p:nvSpPr>
        <p:spPr>
          <a:xfrm>
            <a:off x="6800124" y="7086600"/>
            <a:ext cx="960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10%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F6AD7C21-43A2-BE4E-94A9-333A98562245}"/>
              </a:ext>
            </a:extLst>
          </p:cNvPr>
          <p:cNvSpPr/>
          <p:nvPr userDrawn="1"/>
        </p:nvSpPr>
        <p:spPr>
          <a:xfrm>
            <a:off x="8229600" y="4479403"/>
            <a:ext cx="752354" cy="706055"/>
          </a:xfrm>
          <a:prstGeom prst="rect">
            <a:avLst/>
          </a:prstGeom>
          <a:solidFill>
            <a:srgbClr val="009AC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72A4B71E-28C4-D04B-99D8-77A64210A1AB}"/>
              </a:ext>
            </a:extLst>
          </p:cNvPr>
          <p:cNvSpPr/>
          <p:nvPr userDrawn="1"/>
        </p:nvSpPr>
        <p:spPr>
          <a:xfrm>
            <a:off x="8229600" y="5272269"/>
            <a:ext cx="752354" cy="706055"/>
          </a:xfrm>
          <a:prstGeom prst="rect">
            <a:avLst/>
          </a:prstGeom>
          <a:solidFill>
            <a:srgbClr val="009AC7">
              <a:alpha val="4956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364C7C5-191D-1143-9421-051FC23A934C}"/>
              </a:ext>
            </a:extLst>
          </p:cNvPr>
          <p:cNvSpPr/>
          <p:nvPr userDrawn="1"/>
        </p:nvSpPr>
        <p:spPr>
          <a:xfrm>
            <a:off x="8229600" y="6065135"/>
            <a:ext cx="752354" cy="706055"/>
          </a:xfrm>
          <a:prstGeom prst="rect">
            <a:avLst/>
          </a:prstGeom>
          <a:solidFill>
            <a:srgbClr val="009AC7">
              <a:alpha val="6995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F12D6D71-3FC9-2642-9210-D1B5ABD24688}"/>
              </a:ext>
            </a:extLst>
          </p:cNvPr>
          <p:cNvSpPr/>
          <p:nvPr userDrawn="1"/>
        </p:nvSpPr>
        <p:spPr>
          <a:xfrm>
            <a:off x="8229600" y="6858000"/>
            <a:ext cx="752354" cy="706055"/>
          </a:xfrm>
          <a:prstGeom prst="rect">
            <a:avLst/>
          </a:prstGeom>
          <a:solidFill>
            <a:srgbClr val="009AC7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C145897-5AF3-4A45-8449-5E80B82B5BED}"/>
              </a:ext>
            </a:extLst>
          </p:cNvPr>
          <p:cNvSpPr txBox="1"/>
          <p:nvPr userDrawn="1"/>
        </p:nvSpPr>
        <p:spPr>
          <a:xfrm>
            <a:off x="9086124" y="4687747"/>
            <a:ext cx="960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70%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309F1BE-78D2-4F48-AD72-AE36A29B317C}"/>
              </a:ext>
            </a:extLst>
          </p:cNvPr>
          <p:cNvSpPr txBox="1"/>
          <p:nvPr userDrawn="1"/>
        </p:nvSpPr>
        <p:spPr>
          <a:xfrm>
            <a:off x="9086124" y="5486400"/>
            <a:ext cx="960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50%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8685323-BC24-8840-B59C-5184D7C039F1}"/>
              </a:ext>
            </a:extLst>
          </p:cNvPr>
          <p:cNvSpPr txBox="1"/>
          <p:nvPr userDrawn="1"/>
        </p:nvSpPr>
        <p:spPr>
          <a:xfrm>
            <a:off x="9086124" y="6248400"/>
            <a:ext cx="960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30%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90AC526-B8FD-D242-9BB7-3C9FE51B007E}"/>
              </a:ext>
            </a:extLst>
          </p:cNvPr>
          <p:cNvSpPr txBox="1"/>
          <p:nvPr userDrawn="1"/>
        </p:nvSpPr>
        <p:spPr>
          <a:xfrm>
            <a:off x="9086124" y="7086600"/>
            <a:ext cx="960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10%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858EC831-A39B-E345-A3CE-59A6424E8DF4}"/>
              </a:ext>
            </a:extLst>
          </p:cNvPr>
          <p:cNvSpPr/>
          <p:nvPr userDrawn="1"/>
        </p:nvSpPr>
        <p:spPr>
          <a:xfrm>
            <a:off x="10363200" y="4479403"/>
            <a:ext cx="752354" cy="706055"/>
          </a:xfrm>
          <a:prstGeom prst="rect">
            <a:avLst/>
          </a:prstGeom>
          <a:solidFill>
            <a:srgbClr val="00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4A61808-61BD-1042-A7EC-48051C1012CB}"/>
              </a:ext>
            </a:extLst>
          </p:cNvPr>
          <p:cNvSpPr/>
          <p:nvPr userDrawn="1"/>
        </p:nvSpPr>
        <p:spPr>
          <a:xfrm>
            <a:off x="10363200" y="5272269"/>
            <a:ext cx="752354" cy="706055"/>
          </a:xfrm>
          <a:prstGeom prst="rect">
            <a:avLst/>
          </a:prstGeom>
          <a:solidFill>
            <a:srgbClr val="000000">
              <a:alpha val="4956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69EF382A-430A-DD40-B5A4-81BCD3F3287A}"/>
              </a:ext>
            </a:extLst>
          </p:cNvPr>
          <p:cNvSpPr/>
          <p:nvPr userDrawn="1"/>
        </p:nvSpPr>
        <p:spPr>
          <a:xfrm>
            <a:off x="10363200" y="6065135"/>
            <a:ext cx="752354" cy="706055"/>
          </a:xfrm>
          <a:prstGeom prst="rect">
            <a:avLst/>
          </a:prstGeom>
          <a:solidFill>
            <a:srgbClr val="000000">
              <a:alpha val="6995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0800F2B0-3082-A642-AF00-A83787D6529A}"/>
              </a:ext>
            </a:extLst>
          </p:cNvPr>
          <p:cNvSpPr/>
          <p:nvPr userDrawn="1"/>
        </p:nvSpPr>
        <p:spPr>
          <a:xfrm>
            <a:off x="10363200" y="6858000"/>
            <a:ext cx="752354" cy="706055"/>
          </a:xfrm>
          <a:prstGeom prst="rect">
            <a:avLst/>
          </a:prstGeom>
          <a:solidFill>
            <a:srgbClr val="00000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C942036-30A6-7644-9B31-24E131C322AB}"/>
              </a:ext>
            </a:extLst>
          </p:cNvPr>
          <p:cNvSpPr txBox="1"/>
          <p:nvPr userDrawn="1"/>
        </p:nvSpPr>
        <p:spPr>
          <a:xfrm>
            <a:off x="11219724" y="4687747"/>
            <a:ext cx="960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70%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A43F737-F7D7-7043-A937-5E0043FAC6F6}"/>
              </a:ext>
            </a:extLst>
          </p:cNvPr>
          <p:cNvSpPr txBox="1"/>
          <p:nvPr userDrawn="1"/>
        </p:nvSpPr>
        <p:spPr>
          <a:xfrm>
            <a:off x="11219724" y="5486400"/>
            <a:ext cx="960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50%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B0F95D14-3290-E34C-B7D1-46A3100E7D44}"/>
              </a:ext>
            </a:extLst>
          </p:cNvPr>
          <p:cNvSpPr txBox="1"/>
          <p:nvPr userDrawn="1"/>
        </p:nvSpPr>
        <p:spPr>
          <a:xfrm>
            <a:off x="11219724" y="6248400"/>
            <a:ext cx="960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30%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45F5F56-B7CF-AC41-A071-87069A9D26F4}"/>
              </a:ext>
            </a:extLst>
          </p:cNvPr>
          <p:cNvSpPr txBox="1"/>
          <p:nvPr userDrawn="1"/>
        </p:nvSpPr>
        <p:spPr>
          <a:xfrm>
            <a:off x="11219724" y="7086600"/>
            <a:ext cx="960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10%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CB8F4F4-5E5B-7E42-B7C3-4D71A9AFE464}"/>
              </a:ext>
            </a:extLst>
          </p:cNvPr>
          <p:cNvGrpSpPr/>
          <p:nvPr userDrawn="1"/>
        </p:nvGrpSpPr>
        <p:grpSpPr>
          <a:xfrm>
            <a:off x="1355072" y="381597"/>
            <a:ext cx="10135543" cy="1128128"/>
            <a:chOff x="1302184" y="376535"/>
            <a:chExt cx="10135543" cy="1128128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67DFE691-DEEC-6B4C-873D-2A19E4CBC4A0}"/>
                </a:ext>
              </a:extLst>
            </p:cNvPr>
            <p:cNvSpPr txBox="1"/>
            <p:nvPr userDrawn="1"/>
          </p:nvSpPr>
          <p:spPr>
            <a:xfrm>
              <a:off x="1302184" y="376535"/>
              <a:ext cx="28126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/>
                <a:t>Theme Colors used</a:t>
              </a:r>
            </a:p>
          </p:txBody>
        </p: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43EE4717-4CD4-3148-A00F-A2DCA4B8C66A}"/>
                </a:ext>
              </a:extLst>
            </p:cNvPr>
            <p:cNvGrpSpPr/>
            <p:nvPr userDrawn="1"/>
          </p:nvGrpSpPr>
          <p:grpSpPr>
            <a:xfrm>
              <a:off x="1391103" y="836278"/>
              <a:ext cx="10046624" cy="668385"/>
              <a:chOff x="1391103" y="836278"/>
              <a:chExt cx="10046624" cy="668385"/>
            </a:xfrm>
          </p:grpSpPr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ADA63F1A-9886-3140-A972-E24C81E66FC1}"/>
                  </a:ext>
                </a:extLst>
              </p:cNvPr>
              <p:cNvSpPr/>
              <p:nvPr/>
            </p:nvSpPr>
            <p:spPr>
              <a:xfrm>
                <a:off x="1491331" y="836278"/>
                <a:ext cx="623856" cy="27432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153443BD-C4C8-3749-9B7E-C918115C41E6}"/>
                  </a:ext>
                </a:extLst>
              </p:cNvPr>
              <p:cNvSpPr/>
              <p:nvPr userDrawn="1"/>
            </p:nvSpPr>
            <p:spPr>
              <a:xfrm>
                <a:off x="2772711" y="836278"/>
                <a:ext cx="623856" cy="27432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E6E6E6"/>
                  </a:solidFill>
                </a:endParaRPr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9C99180-0E21-B64A-954F-42B179C9A22D}"/>
                  </a:ext>
                </a:extLst>
              </p:cNvPr>
              <p:cNvSpPr/>
              <p:nvPr userDrawn="1"/>
            </p:nvSpPr>
            <p:spPr>
              <a:xfrm>
                <a:off x="4054091" y="836278"/>
                <a:ext cx="623856" cy="27432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849D01B0-49C9-184E-AE63-420C7F533CD9}"/>
                  </a:ext>
                </a:extLst>
              </p:cNvPr>
              <p:cNvSpPr/>
              <p:nvPr userDrawn="1"/>
            </p:nvSpPr>
            <p:spPr>
              <a:xfrm>
                <a:off x="5335471" y="836278"/>
                <a:ext cx="623856" cy="27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B3900BB0-005D-CF41-8063-8A0286F91E17}"/>
                  </a:ext>
                </a:extLst>
              </p:cNvPr>
              <p:cNvSpPr/>
              <p:nvPr userDrawn="1"/>
            </p:nvSpPr>
            <p:spPr>
              <a:xfrm>
                <a:off x="6616851" y="836278"/>
                <a:ext cx="623856" cy="27432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E89A3CF-9F50-4C43-B664-90BB31BFED31}"/>
                  </a:ext>
                </a:extLst>
              </p:cNvPr>
              <p:cNvSpPr/>
              <p:nvPr userDrawn="1"/>
            </p:nvSpPr>
            <p:spPr>
              <a:xfrm>
                <a:off x="7898231" y="836278"/>
                <a:ext cx="623856" cy="27432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B5D5F0"/>
                  </a:solidFill>
                </a:endParaRPr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EB986A4F-DD46-084D-8DEB-7EA9C74CAEAE}"/>
                  </a:ext>
                </a:extLst>
              </p:cNvPr>
              <p:cNvSpPr/>
              <p:nvPr userDrawn="1"/>
            </p:nvSpPr>
            <p:spPr>
              <a:xfrm>
                <a:off x="9179611" y="836278"/>
                <a:ext cx="623856" cy="27432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7E7E7E"/>
                  </a:solidFill>
                </a:endParaRPr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376F0CA8-A4A1-704C-8665-CFF450063FB9}"/>
                  </a:ext>
                </a:extLst>
              </p:cNvPr>
              <p:cNvSpPr/>
              <p:nvPr userDrawn="1"/>
            </p:nvSpPr>
            <p:spPr>
              <a:xfrm>
                <a:off x="10460988" y="836278"/>
                <a:ext cx="623856" cy="27432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D4FD1B1F-1C81-C544-B055-EC4FAD14524F}"/>
                  </a:ext>
                </a:extLst>
              </p:cNvPr>
              <p:cNvSpPr/>
              <p:nvPr userDrawn="1"/>
            </p:nvSpPr>
            <p:spPr>
              <a:xfrm>
                <a:off x="1391103" y="1258442"/>
                <a:ext cx="990977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373737"/>
                    </a:solidFill>
                  </a:rPr>
                  <a:t>RGB 55/55/55</a:t>
                </a:r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6B84F46A-97EF-AC49-A5B7-E61F486F0DAC}"/>
                  </a:ext>
                </a:extLst>
              </p:cNvPr>
              <p:cNvSpPr/>
              <p:nvPr userDrawn="1"/>
            </p:nvSpPr>
            <p:spPr>
              <a:xfrm>
                <a:off x="2646696" y="1215565"/>
                <a:ext cx="1202573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373737"/>
                    </a:solidFill>
                  </a:rPr>
                  <a:t>RGB 230/230/230</a:t>
                </a:r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344DAD7E-CE9F-2B40-9040-09E0A6C07F53}"/>
                  </a:ext>
                </a:extLst>
              </p:cNvPr>
              <p:cNvSpPr/>
              <p:nvPr userDrawn="1"/>
            </p:nvSpPr>
            <p:spPr>
              <a:xfrm>
                <a:off x="3937845" y="1215565"/>
                <a:ext cx="990977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373737"/>
                    </a:solidFill>
                  </a:rPr>
                  <a:t>RGB 0/93/170</a:t>
                </a:r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F7294101-9481-FD40-B565-33E43C1E1CF4}"/>
                  </a:ext>
                </a:extLst>
              </p:cNvPr>
              <p:cNvSpPr/>
              <p:nvPr userDrawn="1"/>
            </p:nvSpPr>
            <p:spPr>
              <a:xfrm>
                <a:off x="5222664" y="1215565"/>
                <a:ext cx="1132041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373737"/>
                    </a:solidFill>
                  </a:rPr>
                  <a:t>RGB 120/162/47</a:t>
                </a:r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7592A2A5-C4F8-8A4C-889C-E2862E6971EA}"/>
                  </a:ext>
                </a:extLst>
              </p:cNvPr>
              <p:cNvSpPr/>
              <p:nvPr userDrawn="1"/>
            </p:nvSpPr>
            <p:spPr>
              <a:xfrm>
                <a:off x="6493645" y="1215565"/>
                <a:ext cx="1061509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373737"/>
                    </a:solidFill>
                  </a:rPr>
                  <a:t>RGB 238/49/36</a:t>
                </a: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A8FA9077-861E-5A4A-B02B-4692F24C201B}"/>
                  </a:ext>
                </a:extLst>
              </p:cNvPr>
              <p:cNvSpPr/>
              <p:nvPr userDrawn="1"/>
            </p:nvSpPr>
            <p:spPr>
              <a:xfrm>
                <a:off x="7779271" y="1215565"/>
                <a:ext cx="1202573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373737"/>
                    </a:solidFill>
                  </a:rPr>
                  <a:t>RGB 181/213/240</a:t>
                </a:r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5D2E7425-31D5-284D-B5A5-185047714523}"/>
                  </a:ext>
                </a:extLst>
              </p:cNvPr>
              <p:cNvSpPr/>
              <p:nvPr userDrawn="1"/>
            </p:nvSpPr>
            <p:spPr>
              <a:xfrm>
                <a:off x="9059288" y="1215565"/>
                <a:ext cx="1202573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373737"/>
                    </a:solidFill>
                  </a:rPr>
                  <a:t>RGB 126/126/126</a:t>
                </a:r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E5C11487-4265-6C4F-9B24-0A0F29D4C082}"/>
                  </a:ext>
                </a:extLst>
              </p:cNvPr>
              <p:cNvSpPr/>
              <p:nvPr userDrawn="1"/>
            </p:nvSpPr>
            <p:spPr>
              <a:xfrm>
                <a:off x="10376218" y="1215565"/>
                <a:ext cx="1061509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373737"/>
                    </a:solidFill>
                  </a:rPr>
                  <a:t>RGB 0/154/199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52839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bridge over a river.&#10;">
            <a:extLst>
              <a:ext uri="{FF2B5EF4-FFF2-40B4-BE49-F238E27FC236}">
                <a16:creationId xmlns:a16="http://schemas.microsoft.com/office/drawing/2014/main" id="{A9569DC6-E2FC-794C-8562-A7208A9C5B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06824"/>
            <a:ext cx="3106271" cy="742277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49BA62F-022E-493C-8797-5223B44BE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008D856-A33F-B148-9E17-5B372B40EB05}"/>
              </a:ext>
            </a:extLst>
          </p:cNvPr>
          <p:cNvSpPr/>
          <p:nvPr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3601EB-AF3F-0D45-BEC4-90BBB5E0A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AB2844-3DA3-624C-A4EA-EF788DB65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E9D6FD54-8A66-1A41-8FE2-FE1A7F19DE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7433" y="383723"/>
            <a:ext cx="10306050" cy="1228725"/>
          </a:xfrm>
        </p:spPr>
        <p:txBody>
          <a:bodyPr anchor="b"/>
          <a:lstStyle>
            <a:lvl1pPr marL="0" indent="0">
              <a:buFontTx/>
              <a:buNone/>
              <a:defRPr sz="4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0D0A44-501F-D940-81F0-287C61871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EA4189-6EFD-5B46-BDEB-D7BA039C95E4}"/>
              </a:ext>
            </a:extLst>
          </p:cNvPr>
          <p:cNvSpPr txBox="1"/>
          <p:nvPr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1B09D8-6387-0746-827F-BECA47C94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D9E1CB86-2424-AF46-B0B1-778B10B1FA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78611" y="2230089"/>
            <a:ext cx="6510916" cy="585788"/>
          </a:xfrm>
        </p:spPr>
        <p:txBody>
          <a:bodyPr/>
          <a:lstStyle>
            <a:lvl1pPr marL="0" indent="0">
              <a:buFontTx/>
              <a:buNone/>
              <a:defRPr sz="24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F04E3B83-0CF3-1D41-BD27-49C246AB4CB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04010" y="2932740"/>
            <a:ext cx="6068839" cy="1086369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  <a:p>
            <a:pPr lvl="0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D28FB1-21B5-154C-AC9E-909A35322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9DD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FDAB5E-6E09-4803-A039-C4AC4BC2770E}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24C52C2-FFD9-4F2A-B271-D6A71B0AD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E29A559-0B11-43B8-9D20-D658E5F0E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231721-47A5-4EAD-8449-AE3BA8FE2DC5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2F6E7E-C733-4351-B9D8-52A605397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83635F1-F2F6-46BB-AD31-17C811997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6F8D02ED-14D6-194C-B560-FB5737501E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6446" y="4604692"/>
            <a:ext cx="6510916" cy="585788"/>
          </a:xfrm>
        </p:spPr>
        <p:txBody>
          <a:bodyPr/>
          <a:lstStyle>
            <a:lvl1pPr marL="0" indent="0">
              <a:buFontTx/>
              <a:buNone/>
              <a:defRPr sz="24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E1FEA26E-CDC4-014D-9DF5-B5E866FC14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56446" y="5307343"/>
            <a:ext cx="6068839" cy="1086369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8E762F69-0C7C-5A41-B718-385D87DE9A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50910" y="2230089"/>
            <a:ext cx="1371600" cy="1019175"/>
          </a:xfrm>
        </p:spPr>
        <p:txBody>
          <a:bodyPr>
            <a:noAutofit/>
          </a:bodyPr>
          <a:lstStyle>
            <a:lvl1pPr marL="0" indent="0">
              <a:buNone/>
              <a:defRPr sz="7200" b="1"/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id="{0DE8D8E1-B945-4B42-9D5F-6376C6B3997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50910" y="4604692"/>
            <a:ext cx="1371600" cy="1019175"/>
          </a:xfrm>
        </p:spPr>
        <p:txBody>
          <a:bodyPr>
            <a:noAutofit/>
          </a:bodyPr>
          <a:lstStyle>
            <a:lvl1pPr marL="0" indent="0">
              <a:buNone/>
              <a:defRPr sz="7200" b="1"/>
            </a:lvl1pPr>
          </a:lstStyle>
          <a:p>
            <a:pPr lvl="0"/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78299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941E872-B51E-4D4B-B390-DB862F968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7315200" cy="8229600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33D0065-0339-6A4B-B230-D70E47A7C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315200" cy="82296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CD98B88-AEDF-AA4B-8529-E77FFF7AEC9F}"/>
              </a:ext>
            </a:extLst>
          </p:cNvPr>
          <p:cNvSpPr/>
          <p:nvPr/>
        </p:nvSpPr>
        <p:spPr>
          <a:xfrm>
            <a:off x="13816004" y="7514707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5799E98-513C-6348-B3CE-4CAB35A9DC6B}"/>
              </a:ext>
            </a:extLst>
          </p:cNvPr>
          <p:cNvSpPr txBox="1"/>
          <p:nvPr/>
        </p:nvSpPr>
        <p:spPr>
          <a:xfrm>
            <a:off x="13816004" y="7536900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2C92B35-985B-4648-AA4A-F1A7461B51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600" y="0"/>
            <a:ext cx="1066802" cy="1066802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CC1E85A-EC86-6E41-82E1-93A079FA9E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19700" y="-1"/>
            <a:ext cx="2100945" cy="8229601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2B830F0-389E-B148-886B-AE7B278DBC53}"/>
              </a:ext>
            </a:extLst>
          </p:cNvPr>
          <p:cNvSpPr txBox="1"/>
          <p:nvPr/>
        </p:nvSpPr>
        <p:spPr>
          <a:xfrm rot="5400000">
            <a:off x="3176184" y="4410296"/>
            <a:ext cx="63725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07F2857B-C921-0747-8EED-0CAF575F5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339" y="5002306"/>
            <a:ext cx="3466271" cy="254597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C322145-8458-4ECA-A8D4-F2D2B407A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7315200" cy="8229600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EED68A3-A69A-4EDB-A30C-0B5AFA93B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315200" cy="82296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3BBD6BD-8E25-47BD-B0E4-FBCFEA15A173}"/>
              </a:ext>
            </a:extLst>
          </p:cNvPr>
          <p:cNvSpPr/>
          <p:nvPr userDrawn="1"/>
        </p:nvSpPr>
        <p:spPr>
          <a:xfrm>
            <a:off x="13816004" y="7514707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310DC5-1AF4-4308-91D7-8834A0A65E97}"/>
              </a:ext>
            </a:extLst>
          </p:cNvPr>
          <p:cNvSpPr txBox="1"/>
          <p:nvPr userDrawn="1"/>
        </p:nvSpPr>
        <p:spPr>
          <a:xfrm>
            <a:off x="13816004" y="7536900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07CAC2-F35A-4880-AFE2-8383F800F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0"/>
            <a:ext cx="1066802" cy="1066802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5ED65C-478F-4235-95B2-7B336735D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19700" y="-1"/>
            <a:ext cx="2100945" cy="8229601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6EFAB59-B6D4-41A8-B420-CF28D55721C3}"/>
              </a:ext>
            </a:extLst>
          </p:cNvPr>
          <p:cNvSpPr txBox="1"/>
          <p:nvPr userDrawn="1"/>
        </p:nvSpPr>
        <p:spPr>
          <a:xfrm rot="5400000">
            <a:off x="3176184" y="4410296"/>
            <a:ext cx="63725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0CCD59F-781F-48E9-B75C-968A216DE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339" y="5002306"/>
            <a:ext cx="3466271" cy="254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612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973B81C-D3EA-9343-A590-647143780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5305647" cy="8229600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8CD81B-785F-7643-A5A1-8557EB452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1" y="0"/>
            <a:ext cx="5305647" cy="82296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8910FC5-72C0-1F4A-BA0F-6159957BA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E2BFE7-7C2D-5940-B3DF-F716A97E7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5BB7A6-B123-457E-974F-E647377FEF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5974" y="3406070"/>
            <a:ext cx="4095364" cy="1530350"/>
          </a:xfrm>
          <a:prstGeom prst="rect">
            <a:avLst/>
          </a:prstGeom>
        </p:spPr>
        <p:txBody>
          <a:bodyPr/>
          <a:lstStyle>
            <a:lvl1pPr>
              <a:defRPr sz="4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2611D20-EEFA-A549-8813-6D304D339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0"/>
            <a:ext cx="1066802" cy="1066802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18" name="Picture 17" descr="Downtown Minneapolis Skyline from University of Minnesota campus.">
            <a:extLst>
              <a:ext uri="{FF2B5EF4-FFF2-40B4-BE49-F238E27FC236}">
                <a16:creationId xmlns:a16="http://schemas.microsoft.com/office/drawing/2014/main" id="{6F480E5C-F35B-2D44-B7EA-2412CDE347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9700" y="0"/>
            <a:ext cx="8349344" cy="8229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69D41B7-A3A7-FF43-915A-0648730A22B7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Imagine 2050">
            <a:extLst>
              <a:ext uri="{FF2B5EF4-FFF2-40B4-BE49-F238E27FC236}">
                <a16:creationId xmlns:a16="http://schemas.microsoft.com/office/drawing/2014/main" id="{308A2BA7-5EE9-0064-1535-9F644469FED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1534553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8516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Divider Sl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973B81C-D3EA-9343-A590-647143780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5305647" cy="8229600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8CD81B-785F-7643-A5A1-8557EB452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305647" cy="82296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8910FC5-72C0-1F4A-BA0F-6159957BA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E2BFE7-7C2D-5940-B3DF-F716A97E7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5BB7A6-B123-457E-974F-E647377FEF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5974" y="3406070"/>
            <a:ext cx="4248150" cy="1530350"/>
          </a:xfrm>
          <a:prstGeom prst="rect">
            <a:avLst/>
          </a:prstGeom>
        </p:spPr>
        <p:txBody>
          <a:bodyPr/>
          <a:lstStyle>
            <a:lvl1pPr>
              <a:defRPr sz="4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2611D20-EEFA-A549-8813-6D304D339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0"/>
            <a:ext cx="1066802" cy="1066802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9D41B7-A3A7-FF43-915A-0648730A22B7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2742C81F-BE80-B741-A829-77958184B7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13958" y="0"/>
            <a:ext cx="8249640" cy="8229600"/>
          </a:xfr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Insert picture by clicking icon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41729C03-F673-2F3B-E0FE-E931735346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1534553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0576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2 column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E41AC2E-20FB-D340-8CEF-BD499AA50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BC2A1D-1B56-4A32-A5E8-0A3640AFA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8073" y="383723"/>
            <a:ext cx="10306050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7435" y="2004186"/>
            <a:ext cx="9738189" cy="753081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6784" y="3086100"/>
            <a:ext cx="4362450" cy="4281488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E5B425E8-91D9-614E-8F63-9BD089E625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53175" y="3086100"/>
            <a:ext cx="4362450" cy="4281488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pic>
        <p:nvPicPr>
          <p:cNvPr id="14" name="Picture 13" descr="People walking across Stone Arch bridge">
            <a:extLst>
              <a:ext uri="{FF2B5EF4-FFF2-40B4-BE49-F238E27FC236}">
                <a16:creationId xmlns:a16="http://schemas.microsoft.com/office/drawing/2014/main" id="{E5C5F8E5-DE31-EB4F-91E3-3A2ACD536A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68099" y="1708430"/>
            <a:ext cx="2095501" cy="2130552"/>
          </a:xfrm>
          <a:prstGeom prst="rect">
            <a:avLst/>
          </a:prstGeom>
        </p:spPr>
      </p:pic>
      <p:pic>
        <p:nvPicPr>
          <p:cNvPr id="15" name="Picture 14" descr="Outdoors photograph of Metro Transit Light Rail train at a platform stop">
            <a:extLst>
              <a:ext uri="{FF2B5EF4-FFF2-40B4-BE49-F238E27FC236}">
                <a16:creationId xmlns:a16="http://schemas.microsoft.com/office/drawing/2014/main" id="{5699583D-741C-714B-BA71-ACAC0D1997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68101" y="6095585"/>
            <a:ext cx="2095500" cy="2130552"/>
          </a:xfrm>
          <a:prstGeom prst="rect">
            <a:avLst/>
          </a:prstGeom>
        </p:spPr>
      </p:pic>
      <p:pic>
        <p:nvPicPr>
          <p:cNvPr id="16" name="Picture 15" descr="Child splashing in a puddle">
            <a:extLst>
              <a:ext uri="{FF2B5EF4-FFF2-40B4-BE49-F238E27FC236}">
                <a16:creationId xmlns:a16="http://schemas.microsoft.com/office/drawing/2014/main" id="{4F5079E1-049C-9B46-B022-9D53E4101F5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68099" y="3900484"/>
            <a:ext cx="2095501" cy="21336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7BA931B7-26E4-832A-00BB-6D8B72BBAF3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539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eal 2 column 3 photos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E41AC2E-20FB-D340-8CEF-BD499AA50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BC2A1D-1B56-4A32-A5E8-0A3640AFA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8073" y="383723"/>
            <a:ext cx="10306050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7435" y="2004186"/>
            <a:ext cx="9738189" cy="753081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6784" y="3086100"/>
            <a:ext cx="4362450" cy="4281488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E5B425E8-91D9-614E-8F63-9BD089E625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53175" y="3086100"/>
            <a:ext cx="4362450" cy="4281488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6D574E6-3658-463F-B60A-08F7E02A3FAE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11468100" y="1727277"/>
            <a:ext cx="2095500" cy="2130552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  <a:p>
            <a:r>
              <a:rPr lang="en-US"/>
              <a:t>Picture 1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F30F5B4-EEB2-402D-A5E4-239E4A8CA55D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11468100" y="3913284"/>
            <a:ext cx="2095500" cy="2130552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  <a:p>
            <a:r>
              <a:rPr lang="en-US"/>
              <a:t>Picture 2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AB97334-55ED-4CCA-B757-CAB190B69694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11468100" y="6099291"/>
            <a:ext cx="2095500" cy="2130552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  <a:p>
            <a:r>
              <a:rPr lang="en-US"/>
              <a:t>Picture 3</a:t>
            </a:r>
          </a:p>
        </p:txBody>
      </p:sp>
      <p:pic>
        <p:nvPicPr>
          <p:cNvPr id="11" name="Picture 10" descr="Imagine 2050">
            <a:extLst>
              <a:ext uri="{FF2B5EF4-FFF2-40B4-BE49-F238E27FC236}">
                <a16:creationId xmlns:a16="http://schemas.microsoft.com/office/drawing/2014/main" id="{E54193CF-E01A-FDDF-7F07-799C37D06B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93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2CC52A-5D5A-CADA-191E-5940BE272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410701" cy="8229600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7E88C4-05AD-E94C-1B2F-926E7A01B7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410701" cy="82296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48194BE-7D3C-D7CB-2E47-A68664903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36320" y="7132320"/>
            <a:ext cx="72339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6EA86C76-95A4-0DD6-9466-19D0AB3214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3088" y="2260824"/>
            <a:ext cx="6702129" cy="1556263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 goes here 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A0DA6184-4C32-F1CA-45C9-D93AC03D4C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4996" y="4369324"/>
            <a:ext cx="6733608" cy="8265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A7E1AEE7-FD96-04CD-1260-770E8CC75C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4996" y="6659720"/>
            <a:ext cx="6818669" cy="38144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9D51AA60-C7F4-1B5E-C918-85931329E2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4996" y="7299513"/>
            <a:ext cx="6818669" cy="41265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</a:t>
            </a:r>
            <a:r>
              <a:rPr lang="en-US" err="1"/>
              <a:t>YYYY</a:t>
            </a:r>
            <a:r>
              <a:rPr lang="en-US"/>
              <a:t>    metrocouncil.org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5820440E-6BD9-486E-EB88-FCD2CABF78D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10701" y="0"/>
            <a:ext cx="5219699" cy="4957325"/>
          </a:xfr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6" name="Picture 15" descr="Imagine 2050">
            <a:extLst>
              <a:ext uri="{FF2B5EF4-FFF2-40B4-BE49-F238E27FC236}">
                <a16:creationId xmlns:a16="http://schemas.microsoft.com/office/drawing/2014/main" id="{8439F513-041E-85A9-D65C-ED596CE47A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8400" y="6075499"/>
            <a:ext cx="4017541" cy="96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92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lumn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The Stone Arch from ground at night">
            <a:extLst>
              <a:ext uri="{FF2B5EF4-FFF2-40B4-BE49-F238E27FC236}">
                <a16:creationId xmlns:a16="http://schemas.microsoft.com/office/drawing/2014/main" id="{8FCCF7FE-F7AD-4646-9047-247E75A3B3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9700" y="1703540"/>
            <a:ext cx="8343900" cy="652606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E41AC2E-20FB-D340-8CEF-BD499AA50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AF6C34-CB77-4DA1-B850-10A06C7775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015" y="380630"/>
            <a:ext cx="11878734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7436" y="2004187"/>
            <a:ext cx="3808877" cy="7675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6784" y="3086100"/>
            <a:ext cx="3819529" cy="4281488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A49461-BCEE-B742-8790-A6AD39C49A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15088" y="2771775"/>
            <a:ext cx="6443662" cy="2728913"/>
          </a:xfr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</a:t>
            </a:r>
            <a:r>
              <a:rPr lang="en-US"/>
              <a:t>dd a quote or a statistic. 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  <a:b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Author </a:t>
            </a:r>
            <a:r>
              <a:rPr lang="en-US" sz="2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</a:t>
            </a:r>
            <a:endParaRPr lang="en-US"/>
          </a:p>
        </p:txBody>
      </p:sp>
      <p:pic>
        <p:nvPicPr>
          <p:cNvPr id="4" name="Picture 3" descr="Imagine 2050">
            <a:extLst>
              <a:ext uri="{FF2B5EF4-FFF2-40B4-BE49-F238E27FC236}">
                <a16:creationId xmlns:a16="http://schemas.microsoft.com/office/drawing/2014/main" id="{4C6F5BDE-B37D-BFEE-03B3-DBF4819A905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94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  <p15:guide id="5" pos="328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lumn right photo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E41AC2E-20FB-D340-8CEF-BD499AA50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AF6C34-CB77-4DA1-B850-10A06C7775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015" y="380630"/>
            <a:ext cx="11878734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7436" y="2004187"/>
            <a:ext cx="3808877" cy="7675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6784" y="3086100"/>
            <a:ext cx="3819529" cy="4281488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759EB58C-4D28-75B0-1A02-2A3724F8B77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219700" y="1704975"/>
            <a:ext cx="8343900" cy="652462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Insert media by clicking icon 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CA48EA22-21C6-6672-EE9F-92EA5C9EA2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061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  <p15:guide id="5" pos="328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1 left photo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B9A752-30D1-4348-80F3-DEFC8B9C6B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7432" y="381100"/>
            <a:ext cx="11824167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64842" y="2117444"/>
            <a:ext cx="6736757" cy="5857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64843" y="2795598"/>
            <a:ext cx="6736756" cy="4281488"/>
          </a:xfr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15" name="Picture 14" descr="A body of water with trees around it and a downtown Minneapolis in the background">
            <a:extLst>
              <a:ext uri="{FF2B5EF4-FFF2-40B4-BE49-F238E27FC236}">
                <a16:creationId xmlns:a16="http://schemas.microsoft.com/office/drawing/2014/main" id="{6E08C33F-5CB5-BA44-8119-08F26516B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02191"/>
            <a:ext cx="5213206" cy="6527409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2C797B1-7734-FA48-8F3F-0674961E7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1C0980-AC99-3C16-025E-1CA6B81511E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28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lumn 1 left photo w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B9A752-30D1-4348-80F3-DEFC8B9C6B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7432" y="381100"/>
            <a:ext cx="11824167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64842" y="2117444"/>
            <a:ext cx="6736757" cy="5857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64843" y="2795598"/>
            <a:ext cx="6736756" cy="4281488"/>
          </a:xfr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2C797B1-7734-FA48-8F3F-0674961E7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783249BA-F584-3840-AC82-1EA98485625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704815"/>
            <a:ext cx="5213206" cy="6524786"/>
          </a:xfr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Insert picture by clicking icon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90AC8E89-611E-E081-0EA5-F5ACAC7DBF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7138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lumn 1 left photo th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ridge over a river&#10;&#10;Description automatically generated with low confidence">
            <a:extLst>
              <a:ext uri="{FF2B5EF4-FFF2-40B4-BE49-F238E27FC236}">
                <a16:creationId xmlns:a16="http://schemas.microsoft.com/office/drawing/2014/main" id="{D5AD68A8-78B9-9E4E-A669-F762236EA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06824"/>
            <a:ext cx="3106271" cy="742277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3C5912-7637-4923-B012-D13818E572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016" y="383723"/>
            <a:ext cx="11821583" cy="1230153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0109" y="2087462"/>
            <a:ext cx="9101490" cy="5857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25509" y="2790113"/>
            <a:ext cx="9076090" cy="428148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82CA349-1C0E-B04E-B9B7-E73EF417E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4" name="Picture 3" descr="A highway with cars on it and a city in the background&#10;&#10;Description automatically generated with low confidence">
            <a:extLst>
              <a:ext uri="{FF2B5EF4-FFF2-40B4-BE49-F238E27FC236}">
                <a16:creationId xmlns:a16="http://schemas.microsoft.com/office/drawing/2014/main" id="{546C2EEE-EBD7-45E5-B0C2-5375989BCC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313" y="1704813"/>
            <a:ext cx="3122896" cy="6524787"/>
          </a:xfrm>
          <a:prstGeom prst="rect">
            <a:avLst/>
          </a:prstGeom>
        </p:spPr>
      </p:pic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9C9B7FAB-31C2-A9B7-99EC-7422A28E77F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847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lumn 1 left photo th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3C5912-7637-4923-B012-D13818E572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016" y="383723"/>
            <a:ext cx="11821583" cy="1230153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0109" y="2087462"/>
            <a:ext cx="9101490" cy="5857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25509" y="2790113"/>
            <a:ext cx="9076090" cy="428148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82CA349-1C0E-B04E-B9B7-E73EF417E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A691D110-30AC-E54C-A4CF-203A6B5765A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492" y="1704814"/>
            <a:ext cx="3105429" cy="6524786"/>
          </a:xfr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Insert picture by </a:t>
            </a:r>
          </a:p>
          <a:p>
            <a:r>
              <a:rPr lang="en-US"/>
              <a:t>clicking icon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44713AE3-EE4B-736F-6E63-CBE4FC200A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31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B84338-8974-4FAF-A50C-37046A1521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253" y="395815"/>
            <a:ext cx="11821347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  <a:endParaRPr lang="en-US" noProof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5533" y="2192161"/>
            <a:ext cx="11786067" cy="5857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2831" y="2886074"/>
            <a:ext cx="11798769" cy="408379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15A2CBD0-205F-62A8-9735-DA61CDCE0A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198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E6F40E-F87A-E34B-B26C-5902B4394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32829" y="2413000"/>
            <a:ext cx="6121867" cy="4876800"/>
          </a:xfrm>
          <a:prstGeom prst="rect">
            <a:avLst/>
          </a:prstGeom>
          <a:solidFill>
            <a:srgbClr val="E7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2B8BB59-8F62-5243-98E1-D1DDA3216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35229" y="2413000"/>
            <a:ext cx="6121867" cy="4876800"/>
          </a:xfrm>
          <a:prstGeom prst="rect">
            <a:avLst/>
          </a:prstGeom>
          <a:solidFill>
            <a:srgbClr val="E7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BCA9CF-0625-409D-992F-1E6AA6FD22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7739" y="388769"/>
            <a:ext cx="11813861" cy="1235773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9524CE-9304-8A42-BD76-D60374AB8A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5712" y="2760163"/>
            <a:ext cx="5478784" cy="732337"/>
          </a:xfrm>
          <a:noFill/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BFF05AEE-B82B-7F48-A399-C7354E3F51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45711" y="3716498"/>
            <a:ext cx="5478783" cy="1289455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1CA5694-0CC4-B843-9078-357D69FAB8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06348" y="2760163"/>
            <a:ext cx="5478784" cy="732337"/>
          </a:xfrm>
          <a:noFill/>
        </p:spPr>
        <p:txBody>
          <a:bodyPr anchor="b">
            <a:noAutofit/>
          </a:bodyPr>
          <a:lstStyle>
            <a:lvl1pPr marL="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Subhead goes here</a:t>
            </a:r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B128B87C-BFC8-1F47-B71B-99329F3A38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06348" y="3716498"/>
            <a:ext cx="5478783" cy="128945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B99F22D4-C201-B165-7570-4A4A9B5AFC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86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52CABF-C0DD-4C93-9495-22DD8FAF2F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9300" y="396142"/>
            <a:ext cx="11824167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4AD8D6-68CC-5C40-9D67-B541EBCCC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42637" y="2542121"/>
            <a:ext cx="3975315" cy="4876800"/>
          </a:xfrm>
          <a:prstGeom prst="rect">
            <a:avLst/>
          </a:prstGeom>
          <a:solidFill>
            <a:srgbClr val="E7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CB7AAF-C896-1548-B59C-4E33146A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54287" y="2542121"/>
            <a:ext cx="3975315" cy="4876800"/>
          </a:xfrm>
          <a:prstGeom prst="rect">
            <a:avLst/>
          </a:prstGeom>
          <a:solidFill>
            <a:srgbClr val="E7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B0E28CF-8AB4-144D-9C4B-34DE730270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65937" y="2542121"/>
            <a:ext cx="3975315" cy="4876800"/>
          </a:xfrm>
          <a:prstGeom prst="rect">
            <a:avLst/>
          </a:prstGeom>
          <a:solidFill>
            <a:srgbClr val="E7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0F3F35E-BD8A-3C45-B926-260375338A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34561" y="2842017"/>
            <a:ext cx="3421384" cy="427537"/>
          </a:xfrm>
          <a:noFill/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20" name="Text Placeholder 25">
            <a:extLst>
              <a:ext uri="{FF2B5EF4-FFF2-40B4-BE49-F238E27FC236}">
                <a16:creationId xmlns:a16="http://schemas.microsoft.com/office/drawing/2014/main" id="{006B8CDA-AB0F-2642-8AB7-D69B6C5AB71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34562" y="3510097"/>
            <a:ext cx="3421384" cy="1436503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5ED06A61-F4D0-AC4C-8E68-65203471332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01761" y="2842017"/>
            <a:ext cx="3421384" cy="427537"/>
          </a:xfrm>
          <a:noFill/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D6DE61F2-5225-FC40-B216-E668BF0256F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1761" y="3510097"/>
            <a:ext cx="3421384" cy="1436503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97548173-F8EE-A146-A23E-BF6BF9F6540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9761" y="2842017"/>
            <a:ext cx="3421384" cy="427537"/>
          </a:xfrm>
          <a:noFill/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33112B82-F029-4A49-A9A4-A5B5C8C0729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829455" y="3510097"/>
            <a:ext cx="3421384" cy="1436503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9C07D109-A162-F967-E635-B1C3458E7E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869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07CA76-7318-45CD-A111-80D54C5890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5000" y="388769"/>
            <a:ext cx="11816600" cy="12316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F8052880-0BDA-5BCA-71C2-80605DE2B3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24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eople riding bicycles on a path">
            <a:extLst>
              <a:ext uri="{FF2B5EF4-FFF2-40B4-BE49-F238E27FC236}">
                <a16:creationId xmlns:a16="http://schemas.microsoft.com/office/drawing/2014/main" id="{E77ED000-A8B2-876E-2B6A-1AC0A81B9B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4624055" cy="8229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943B312-BA70-F045-A857-77EDCD332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951534"/>
            <a:ext cx="14630401" cy="2450592"/>
          </a:xfrm>
          <a:prstGeom prst="rect">
            <a:avLst/>
          </a:prstGeom>
          <a:solidFill>
            <a:srgbClr val="005DAA">
              <a:alpha val="7512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C4EBC7-292C-8146-8573-DA4DC12EB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422297" y="4948714"/>
            <a:ext cx="4810538" cy="2450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15CBBBF-4B60-4CA6-8BD5-12A158BB47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8259" y="5382217"/>
            <a:ext cx="8217496" cy="829250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One-line presentation title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23C373A3-5650-A449-B301-05FF206AC1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8259" y="6324154"/>
            <a:ext cx="8217496" cy="8265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5760008-F588-264E-B29C-E95FFF6AE9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06125" y="7558862"/>
            <a:ext cx="7657475" cy="381446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1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</a:t>
            </a:r>
            <a:r>
              <a:rPr lang="en-US" err="1"/>
              <a:t>YYYY</a:t>
            </a:r>
            <a:r>
              <a:rPr lang="en-US"/>
              <a:t>    Presenter Name    metrocouncil.org</a:t>
            </a:r>
          </a:p>
        </p:txBody>
      </p:sp>
      <p:pic>
        <p:nvPicPr>
          <p:cNvPr id="2" name="Picture 1" descr="Imagine 2050">
            <a:extLst>
              <a:ext uri="{FF2B5EF4-FFF2-40B4-BE49-F238E27FC236}">
                <a16:creationId xmlns:a16="http://schemas.microsoft.com/office/drawing/2014/main" id="{7566104A-E6D4-F18C-753D-9D39F8F8A7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8795" y="5691176"/>
            <a:ext cx="4017541" cy="96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1664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eneral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07CA76-7318-45CD-A111-80D54C5890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5000" y="388769"/>
            <a:ext cx="11816600" cy="12316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A763C46B-7CF2-8983-3813-20DF3B3B504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14400" y="2057400"/>
            <a:ext cx="12649200" cy="6172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Insert media by clicking icon 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74FB1CFC-32B3-9036-8FB2-7C321BF9ED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138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5FC98D8-BAA0-DF40-9C81-E8AA0DB9A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AB4943-3134-9E4B-9622-795F8A220D7C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AB42D2-87A9-314C-AD8C-4365A0013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A172F3-9095-42DB-9420-066972D3B6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400" y="-1219200"/>
            <a:ext cx="4410232" cy="104775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Edit hidden title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574E526C-A133-F765-DCB6-84E7CA4538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6096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7183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D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973B81C-D3EA-9343-A590-647143780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5305647" cy="8229600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8CD81B-785F-7643-A5A1-8557EB452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305647" cy="82296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8910FC5-72C0-1F4A-BA0F-6159957BA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E2BFE7-7C2D-5940-B3DF-F716A97E7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F9EC29-9C14-482A-8766-5891FF45BC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8267" y="3413480"/>
            <a:ext cx="4242858" cy="1529996"/>
          </a:xfrm>
          <a:prstGeom prst="rect">
            <a:avLst/>
          </a:prstGeom>
        </p:spPr>
        <p:txBody>
          <a:bodyPr/>
          <a:lstStyle>
            <a:lvl1pPr>
              <a:defRPr sz="4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D4CBAB-5817-2244-AE83-B41C6E97A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0"/>
            <a:ext cx="1066802" cy="1066802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18" name="Picture 17" descr="People walking on the Sam Morgan Trail along the Mississippi River just upriver from downtown Saint Paul.">
            <a:extLst>
              <a:ext uri="{FF2B5EF4-FFF2-40B4-BE49-F238E27FC236}">
                <a16:creationId xmlns:a16="http://schemas.microsoft.com/office/drawing/2014/main" id="{62F4457C-B2EE-3A4F-B15E-E9DB6D80C1A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9700" y="0"/>
            <a:ext cx="8349343" cy="8229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54650E4-08B9-4C9D-A6DB-E24AC8051ACD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9DA09673-8D35-C149-02B2-8A05F0859B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64977" y="1534522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596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D Divider Sl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973B81C-D3EA-9343-A590-647143780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5305647" cy="8229600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8CD81B-785F-7643-A5A1-8557EB452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305647" cy="82296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8910FC5-72C0-1F4A-BA0F-6159957BA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E2BFE7-7C2D-5940-B3DF-F716A97E7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5BB7A6-B123-457E-974F-E647377FEF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5974" y="3406070"/>
            <a:ext cx="4248150" cy="1530350"/>
          </a:xfrm>
          <a:prstGeom prst="rect">
            <a:avLst/>
          </a:prstGeom>
        </p:spPr>
        <p:txBody>
          <a:bodyPr/>
          <a:lstStyle>
            <a:lvl1pPr>
              <a:defRPr sz="4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2611D20-EEFA-A549-8813-6D304D339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0"/>
            <a:ext cx="1066802" cy="1066802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9D41B7-A3A7-FF43-915A-0648730A22B7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2742C81F-BE80-B741-A829-77958184B7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13958" y="0"/>
            <a:ext cx="8249640" cy="8229600"/>
          </a:xfr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Insert picture by clicking icon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5D8039C3-759E-5EE7-F110-D5A03619E9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64977" y="1534522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0750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D 2 column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E41AC2E-20FB-D340-8CEF-BD499AA50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BC2A1D-1B56-4A32-A5E8-0A3640AFA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8073" y="383723"/>
            <a:ext cx="10306050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7435" y="2004186"/>
            <a:ext cx="9738189" cy="753081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6784" y="3086100"/>
            <a:ext cx="4362450" cy="4281488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E5B425E8-91D9-614E-8F63-9BD089E625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53175" y="3086100"/>
            <a:ext cx="4362450" cy="4281488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pic>
        <p:nvPicPr>
          <p:cNvPr id="14" name="Picture 13" descr="People walking across Stone Arch bridge">
            <a:extLst>
              <a:ext uri="{FF2B5EF4-FFF2-40B4-BE49-F238E27FC236}">
                <a16:creationId xmlns:a16="http://schemas.microsoft.com/office/drawing/2014/main" id="{E5C5F8E5-DE31-EB4F-91E3-3A2ACD536A4C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68099" y="1708430"/>
            <a:ext cx="2095501" cy="2130552"/>
          </a:xfrm>
          <a:prstGeom prst="rect">
            <a:avLst/>
          </a:prstGeom>
        </p:spPr>
      </p:pic>
      <p:pic>
        <p:nvPicPr>
          <p:cNvPr id="15" name="Picture 14" descr="Outdoors photograph of Metro Transit Light Rail train at a platform stop">
            <a:extLst>
              <a:ext uri="{FF2B5EF4-FFF2-40B4-BE49-F238E27FC236}">
                <a16:creationId xmlns:a16="http://schemas.microsoft.com/office/drawing/2014/main" id="{5699583D-741C-714B-BA71-ACAC0D1997D5}"/>
              </a:ext>
            </a:extLst>
          </p:cNvPr>
          <p:cNvPicPr>
            <a:picLocks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68101" y="6095585"/>
            <a:ext cx="2095500" cy="2130552"/>
          </a:xfrm>
          <a:prstGeom prst="rect">
            <a:avLst/>
          </a:prstGeom>
        </p:spPr>
      </p:pic>
      <p:pic>
        <p:nvPicPr>
          <p:cNvPr id="16" name="Picture 15" descr="Child splashing in a puddle">
            <a:extLst>
              <a:ext uri="{FF2B5EF4-FFF2-40B4-BE49-F238E27FC236}">
                <a16:creationId xmlns:a16="http://schemas.microsoft.com/office/drawing/2014/main" id="{4F5079E1-049C-9B46-B022-9D53E4101F5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68099" y="3900483"/>
            <a:ext cx="2095501" cy="21336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Imagine 2050">
            <a:extLst>
              <a:ext uri="{FF2B5EF4-FFF2-40B4-BE49-F238E27FC236}">
                <a16:creationId xmlns:a16="http://schemas.microsoft.com/office/drawing/2014/main" id="{A9E95C86-B973-4268-E496-4954CC9EA11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261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D 2 column 3 photos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E41AC2E-20FB-D340-8CEF-BD499AA50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BC2A1D-1B56-4A32-A5E8-0A3640AFA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8073" y="383723"/>
            <a:ext cx="10306050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7435" y="2004186"/>
            <a:ext cx="9738189" cy="753081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6784" y="3086100"/>
            <a:ext cx="4362450" cy="4281488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E5B425E8-91D9-614E-8F63-9BD089E625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53175" y="3086100"/>
            <a:ext cx="4362450" cy="4281488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E6F788E4-C5A7-A8C2-6E65-41F944526D0F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11468100" y="1727277"/>
            <a:ext cx="2095500" cy="2130552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  <a:p>
            <a:r>
              <a:rPr lang="en-US"/>
              <a:t>Picture 1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9176F44D-3DC7-BA25-6896-C696931234C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11468100" y="3913284"/>
            <a:ext cx="2095500" cy="2130552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  <a:p>
            <a:r>
              <a:rPr lang="en-US"/>
              <a:t>Picture 2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B0C681E8-AE39-1214-18BB-751C9D1541B8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11468100" y="6099291"/>
            <a:ext cx="2095500" cy="2130552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  <a:p>
            <a:r>
              <a:rPr lang="en-US"/>
              <a:t>Picture 3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424F66D8-2AFB-5243-7622-B91BB40CBD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757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D column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The Stone Arch from ground at night">
            <a:extLst>
              <a:ext uri="{FF2B5EF4-FFF2-40B4-BE49-F238E27FC236}">
                <a16:creationId xmlns:a16="http://schemas.microsoft.com/office/drawing/2014/main" id="{8FCCF7FE-F7AD-4646-9047-247E75A3B3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9700" y="1703540"/>
            <a:ext cx="8343900" cy="652606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E41AC2E-20FB-D340-8CEF-BD499AA50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AF6C34-CB77-4DA1-B850-10A06C7775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015" y="380630"/>
            <a:ext cx="11878734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7436" y="2004187"/>
            <a:ext cx="3808877" cy="7675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6784" y="3086100"/>
            <a:ext cx="3819529" cy="4281488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A49461-BCEE-B742-8790-A6AD39C49A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15088" y="2771775"/>
            <a:ext cx="6443662" cy="2728913"/>
          </a:xfr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</a:t>
            </a:r>
            <a:r>
              <a:rPr lang="en-US"/>
              <a:t>dd a quote or a statistic. 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  <a:b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Author </a:t>
            </a:r>
            <a:r>
              <a:rPr lang="en-US" sz="2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</a:t>
            </a:r>
            <a:endParaRPr lang="en-US"/>
          </a:p>
        </p:txBody>
      </p:sp>
      <p:pic>
        <p:nvPicPr>
          <p:cNvPr id="5" name="Picture 4" descr="Imagine 2050">
            <a:extLst>
              <a:ext uri="{FF2B5EF4-FFF2-40B4-BE49-F238E27FC236}">
                <a16:creationId xmlns:a16="http://schemas.microsoft.com/office/drawing/2014/main" id="{489D8506-4952-376B-076E-8556BF0A69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6183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  <p15:guide id="5" pos="3288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D column right photo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E41AC2E-20FB-D340-8CEF-BD499AA50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AF6C34-CB77-4DA1-B850-10A06C7775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015" y="380630"/>
            <a:ext cx="11878734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7436" y="2004187"/>
            <a:ext cx="3808877" cy="7675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6784" y="3086100"/>
            <a:ext cx="3819529" cy="4281488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7177CCB1-4DBF-D2C2-2828-E7AEFCBDC60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219700" y="1704975"/>
            <a:ext cx="8343900" cy="652462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Insert media by clicking icon 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217D434A-4609-0058-7C45-CB2475C06E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394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  <p15:guide id="5" pos="328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D column left photo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2A984A-80DB-4790-A85C-24A35CB652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9073" y="380526"/>
            <a:ext cx="11822526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64842" y="2117444"/>
            <a:ext cx="6736757" cy="5857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64843" y="2795598"/>
            <a:ext cx="6736756" cy="4281488"/>
          </a:xfr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14" name="Picture 13" descr="Families walking in Carver Crossing in Carver, Minn">
            <a:extLst>
              <a:ext uri="{FF2B5EF4-FFF2-40B4-BE49-F238E27FC236}">
                <a16:creationId xmlns:a16="http://schemas.microsoft.com/office/drawing/2014/main" id="{6D7EE2B0-BAD0-DD4C-B46B-1CB8EEA079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02676"/>
            <a:ext cx="5222189" cy="652692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40BD53-8E7E-2247-B749-FA69E9D5A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4F9B54C7-5AF5-CE2B-3A77-590D1ED313A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285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D column 1 left photo w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B9A752-30D1-4348-80F3-DEFC8B9C6B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7432" y="381100"/>
            <a:ext cx="11824167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64842" y="2117444"/>
            <a:ext cx="6736757" cy="5857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64843" y="2795598"/>
            <a:ext cx="6736756" cy="4281488"/>
          </a:xfr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2C797B1-7734-FA48-8F3F-0674961E7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783249BA-F584-3840-AC82-1EA98485625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704815"/>
            <a:ext cx="5213206" cy="6524786"/>
          </a:xfr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Insert picture by clicking icon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6FD304A8-3916-D1B8-8730-EC9922A42F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391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B84338-8974-4FAF-A50C-37046A1521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253" y="395815"/>
            <a:ext cx="11821347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  <a:endParaRPr lang="en-US" noProof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5533" y="2192161"/>
            <a:ext cx="11786067" cy="5857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2831" y="2886074"/>
            <a:ext cx="11798769" cy="408379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F6CDE772-DB37-49C5-5A50-4CD8D0DD7D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352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D column 1 left photo th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ridge over a river&#10;&#10;Description automatically generated with low confidence">
            <a:extLst>
              <a:ext uri="{FF2B5EF4-FFF2-40B4-BE49-F238E27FC236}">
                <a16:creationId xmlns:a16="http://schemas.microsoft.com/office/drawing/2014/main" id="{D5AD68A8-78B9-9E4E-A669-F762236EA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06824"/>
            <a:ext cx="3106271" cy="742277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3C5912-7637-4923-B012-D13818E572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016" y="383723"/>
            <a:ext cx="11821583" cy="1230153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0109" y="2087462"/>
            <a:ext cx="9101490" cy="5857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25509" y="2790113"/>
            <a:ext cx="9076090" cy="428148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82CA349-1C0E-B04E-B9B7-E73EF417E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22BCD57B-AD0D-EAC8-B9CB-FE90F26E9C7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290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D column 1 left photo th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3C5912-7637-4923-B012-D13818E572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016" y="383723"/>
            <a:ext cx="11821583" cy="1230153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0109" y="2087462"/>
            <a:ext cx="9101490" cy="5857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25509" y="2790113"/>
            <a:ext cx="9076090" cy="428148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82CA349-1C0E-B04E-B9B7-E73EF417E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A691D110-30AC-E54C-A4CF-203A6B5765A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492" y="1704814"/>
            <a:ext cx="3105429" cy="6524786"/>
          </a:xfr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Insert picture by </a:t>
            </a:r>
          </a:p>
          <a:p>
            <a:r>
              <a:rPr lang="en-US"/>
              <a:t>clicking icon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D03E5BA6-20CA-21C4-3A95-0E34F74E92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871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B84338-8974-4FAF-A50C-37046A1521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253" y="395815"/>
            <a:ext cx="11821347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  <a:endParaRPr lang="en-US" noProof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5533" y="2192161"/>
            <a:ext cx="11786067" cy="5857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2831" y="2886074"/>
            <a:ext cx="11798769" cy="408379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F6CDE772-DB37-49C5-5A50-4CD8D0DD7D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154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E6F40E-F87A-E34B-B26C-5902B4394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32829" y="2413000"/>
            <a:ext cx="6121867" cy="4876800"/>
          </a:xfrm>
          <a:prstGeom prst="rect">
            <a:avLst/>
          </a:prstGeom>
          <a:solidFill>
            <a:srgbClr val="E7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2B8BB59-8F62-5243-98E1-D1DDA3216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35229" y="2413000"/>
            <a:ext cx="6121867" cy="4876800"/>
          </a:xfrm>
          <a:prstGeom prst="rect">
            <a:avLst/>
          </a:prstGeom>
          <a:solidFill>
            <a:srgbClr val="E7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BCA9CF-0625-409D-992F-1E6AA6FD22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7739" y="388769"/>
            <a:ext cx="11813861" cy="1235773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9524CE-9304-8A42-BD76-D60374AB8A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5712" y="2760163"/>
            <a:ext cx="5478784" cy="732337"/>
          </a:xfrm>
          <a:noFill/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BFF05AEE-B82B-7F48-A399-C7354E3F51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45711" y="3716498"/>
            <a:ext cx="5478783" cy="1289455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1CA5694-0CC4-B843-9078-357D69FAB8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06348" y="2760163"/>
            <a:ext cx="5478784" cy="732337"/>
          </a:xfrm>
          <a:noFill/>
        </p:spPr>
        <p:txBody>
          <a:bodyPr anchor="b">
            <a:noAutofit/>
          </a:bodyPr>
          <a:lstStyle>
            <a:lvl1pPr marL="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Subhead goes here</a:t>
            </a:r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B128B87C-BFC8-1F47-B71B-99329F3A38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06348" y="3716498"/>
            <a:ext cx="5478783" cy="128945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AE6E9D19-5DAB-C970-BADD-6E1E7E14A6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331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D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52CABF-C0DD-4C93-9495-22DD8FAF2F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9300" y="396142"/>
            <a:ext cx="11824167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4AD8D6-68CC-5C40-9D67-B541EBCCC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42637" y="2542121"/>
            <a:ext cx="3975315" cy="4876800"/>
          </a:xfrm>
          <a:prstGeom prst="rect">
            <a:avLst/>
          </a:prstGeom>
          <a:solidFill>
            <a:srgbClr val="E7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CB7AAF-C896-1548-B59C-4E33146A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54287" y="2542121"/>
            <a:ext cx="3975315" cy="4876800"/>
          </a:xfrm>
          <a:prstGeom prst="rect">
            <a:avLst/>
          </a:prstGeom>
          <a:solidFill>
            <a:srgbClr val="E7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B0E28CF-8AB4-144D-9C4B-34DE730270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65937" y="2542121"/>
            <a:ext cx="3975315" cy="4876800"/>
          </a:xfrm>
          <a:prstGeom prst="rect">
            <a:avLst/>
          </a:prstGeom>
          <a:solidFill>
            <a:srgbClr val="E7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0F3F35E-BD8A-3C45-B926-260375338A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34561" y="2842017"/>
            <a:ext cx="3421384" cy="427537"/>
          </a:xfrm>
          <a:noFill/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20" name="Text Placeholder 25">
            <a:extLst>
              <a:ext uri="{FF2B5EF4-FFF2-40B4-BE49-F238E27FC236}">
                <a16:creationId xmlns:a16="http://schemas.microsoft.com/office/drawing/2014/main" id="{006B8CDA-AB0F-2642-8AB7-D69B6C5AB71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34562" y="3510097"/>
            <a:ext cx="3421384" cy="1436503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5ED06A61-F4D0-AC4C-8E68-65203471332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01761" y="2842017"/>
            <a:ext cx="3421384" cy="427537"/>
          </a:xfrm>
          <a:noFill/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D6DE61F2-5225-FC40-B216-E668BF0256F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1761" y="3510097"/>
            <a:ext cx="3421384" cy="1436503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97548173-F8EE-A146-A23E-BF6BF9F6540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9761" y="2842017"/>
            <a:ext cx="3421384" cy="427537"/>
          </a:xfrm>
          <a:noFill/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33112B82-F029-4A49-A9A4-A5B5C8C0729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829455" y="3510097"/>
            <a:ext cx="3421384" cy="1436503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4D0C5241-3437-2B42-D020-6BC1A49B44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1336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D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07CA76-7318-45CD-A111-80D54C5890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5000" y="388769"/>
            <a:ext cx="11816600" cy="12316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359539A8-AB66-6F80-D105-9F3A9269C7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642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D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07CA76-7318-45CD-A111-80D54C5890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5000" y="388769"/>
            <a:ext cx="11816600" cy="12316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4FA57F1E-B03B-9237-6AC1-9ED5E65B2A5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14400" y="2057400"/>
            <a:ext cx="12649200" cy="6172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Insert media by clicking icon 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8EC4DCE6-0D2E-01AC-4FAD-F448718015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9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5FC98D8-BAA0-DF40-9C81-E8AA0DB9A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AB4943-3134-9E4B-9622-795F8A220D7C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AB42D2-87A9-314C-AD8C-4365A0013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A172F3-9095-42DB-9420-066972D3B6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400" y="-1371600"/>
            <a:ext cx="4410232" cy="104775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Edit hidden title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5C068134-BA28-EE16-01E2-E0FCFA389F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6096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2179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973B81C-D3EA-9343-A590-647143780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5305647" cy="8229600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8CD81B-785F-7643-A5A1-8557EB452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305647" cy="82296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8910FC5-72C0-1F4A-BA0F-6159957BA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A4B4C27-85C1-49EB-A1B3-14872DA160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976" y="3413126"/>
            <a:ext cx="4248150" cy="1530350"/>
          </a:xfrm>
          <a:prstGeom prst="rect">
            <a:avLst/>
          </a:prstGeom>
        </p:spPr>
        <p:txBody>
          <a:bodyPr/>
          <a:lstStyle>
            <a:lvl1pPr>
              <a:defRPr sz="4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E2BFE7-7C2D-5940-B3DF-F716A97E7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9D41B7-A3A7-FF43-915A-0648730A22B7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0BED054-A81C-4943-B7ED-B70480CCE6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0"/>
            <a:ext cx="1066802" cy="1066802"/>
          </a:xfrm>
          <a:prstGeom prst="rect">
            <a:avLst/>
          </a:prstGeom>
          <a:solidFill>
            <a:srgbClr val="009A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18" name="Picture 17" descr="An image of a water ripple.">
            <a:extLst>
              <a:ext uri="{FF2B5EF4-FFF2-40B4-BE49-F238E27FC236}">
                <a16:creationId xmlns:a16="http://schemas.microsoft.com/office/drawing/2014/main" id="{1A727383-AA61-2B40-867A-A035B8E243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9700" y="0"/>
            <a:ext cx="8343900" cy="8229600"/>
          </a:xfrm>
          <a:prstGeom prst="rect">
            <a:avLst/>
          </a:prstGeom>
        </p:spPr>
      </p:pic>
      <p:pic>
        <p:nvPicPr>
          <p:cNvPr id="4" name="Picture 3" descr="Imagine 2050">
            <a:extLst>
              <a:ext uri="{FF2B5EF4-FFF2-40B4-BE49-F238E27FC236}">
                <a16:creationId xmlns:a16="http://schemas.microsoft.com/office/drawing/2014/main" id="{7FBAF9AF-27E4-7674-3FD7-FFC54BF31B0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64977" y="1534522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2689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 Divider Sl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973B81C-D3EA-9343-A590-647143780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5305647" cy="8229600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8CD81B-785F-7643-A5A1-8557EB452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305647" cy="82296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8910FC5-72C0-1F4A-BA0F-6159957BA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E2BFE7-7C2D-5940-B3DF-F716A97E7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5BB7A6-B123-457E-974F-E647377FEF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5974" y="3406070"/>
            <a:ext cx="4248150" cy="1530350"/>
          </a:xfrm>
          <a:prstGeom prst="rect">
            <a:avLst/>
          </a:prstGeom>
        </p:spPr>
        <p:txBody>
          <a:bodyPr/>
          <a:lstStyle>
            <a:lvl1pPr>
              <a:defRPr sz="4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2611D20-EEFA-A549-8813-6D304D339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0"/>
            <a:ext cx="1066802" cy="1066802"/>
          </a:xfrm>
          <a:prstGeom prst="rect">
            <a:avLst/>
          </a:prstGeom>
          <a:solidFill>
            <a:srgbClr val="009A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9D41B7-A3A7-FF43-915A-0648730A22B7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174615C-7714-F648-B70A-3DF2621156A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305646" y="434"/>
            <a:ext cx="8249641" cy="8229166"/>
          </a:xfr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Insert picture by clicking icon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8C6537BF-C9D6-341C-98E7-0ED40DBD46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64977" y="1534522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219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5FC98D8-BAA0-DF40-9C81-E8AA0DB9A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AB4943-3134-9E4B-9622-795F8A220D7C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AB42D2-87A9-314C-AD8C-4365A0013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A172F3-9095-42DB-9420-066972D3B6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400" y="-1371600"/>
            <a:ext cx="4410232" cy="104775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Edit hidden title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5C068134-BA28-EE16-01E2-E0FCFA389F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6096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956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 2 column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E41AC2E-20FB-D340-8CEF-BD499AA50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009A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BC2A1D-1B56-4A32-A5E8-0A3640AFA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8073" y="383723"/>
            <a:ext cx="10306050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7435" y="2004186"/>
            <a:ext cx="9738189" cy="753081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6784" y="3086100"/>
            <a:ext cx="4362450" cy="4281488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E5B425E8-91D9-614E-8F63-9BD089E625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53175" y="3086100"/>
            <a:ext cx="4362450" cy="4281488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 descr="People walking across Stone Arch bridge">
            <a:extLst>
              <a:ext uri="{FF2B5EF4-FFF2-40B4-BE49-F238E27FC236}">
                <a16:creationId xmlns:a16="http://schemas.microsoft.com/office/drawing/2014/main" id="{648000B7-2131-75DE-3FB5-4057C94270F7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68099" y="1708430"/>
            <a:ext cx="2095501" cy="2130552"/>
          </a:xfrm>
          <a:prstGeom prst="rect">
            <a:avLst/>
          </a:prstGeom>
        </p:spPr>
      </p:pic>
      <p:pic>
        <p:nvPicPr>
          <p:cNvPr id="21" name="Picture 20" descr="Outdoors photograph of Metro Transit Light Rail train at a platform stop">
            <a:extLst>
              <a:ext uri="{FF2B5EF4-FFF2-40B4-BE49-F238E27FC236}">
                <a16:creationId xmlns:a16="http://schemas.microsoft.com/office/drawing/2014/main" id="{F6074958-A73F-AC95-725A-784FD5F7F1C1}"/>
              </a:ext>
            </a:extLst>
          </p:cNvPr>
          <p:cNvPicPr>
            <a:picLocks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68101" y="6095585"/>
            <a:ext cx="2095500" cy="2130552"/>
          </a:xfrm>
          <a:prstGeom prst="rect">
            <a:avLst/>
          </a:prstGeom>
        </p:spPr>
      </p:pic>
      <p:pic>
        <p:nvPicPr>
          <p:cNvPr id="22" name="Picture 21" descr="Child splashing in a puddle">
            <a:extLst>
              <a:ext uri="{FF2B5EF4-FFF2-40B4-BE49-F238E27FC236}">
                <a16:creationId xmlns:a16="http://schemas.microsoft.com/office/drawing/2014/main" id="{38B6CE9A-CF86-F634-17EE-D5FDE7E0283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68099" y="3900483"/>
            <a:ext cx="2095501" cy="2133600"/>
          </a:xfrm>
          <a:prstGeom prst="rect">
            <a:avLst/>
          </a:prstGeom>
        </p:spPr>
      </p:pic>
      <p:pic>
        <p:nvPicPr>
          <p:cNvPr id="4" name="Picture 3" descr="Imagine 2050">
            <a:extLst>
              <a:ext uri="{FF2B5EF4-FFF2-40B4-BE49-F238E27FC236}">
                <a16:creationId xmlns:a16="http://schemas.microsoft.com/office/drawing/2014/main" id="{B1737B8B-9F9D-CA0E-0F73-8ADC3564420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0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06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 2 column 3 photos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E41AC2E-20FB-D340-8CEF-BD499AA50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009A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BC2A1D-1B56-4A32-A5E8-0A3640AFA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8073" y="383723"/>
            <a:ext cx="10306050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7435" y="2004186"/>
            <a:ext cx="9738189" cy="753081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6784" y="3086100"/>
            <a:ext cx="4362450" cy="4281488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E5B425E8-91D9-614E-8F63-9BD089E625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53175" y="3086100"/>
            <a:ext cx="4362450" cy="4281488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E73C402E-57BB-1A5B-A3D6-0D7DA280A6E3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11468100" y="1727277"/>
            <a:ext cx="2095500" cy="2130552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  <a:p>
            <a:r>
              <a:rPr lang="en-US"/>
              <a:t>Picture 1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AB09F51D-9B94-F778-4A21-44192B25E7B1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11468100" y="3913284"/>
            <a:ext cx="2095500" cy="2130552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  <a:p>
            <a:r>
              <a:rPr lang="en-US"/>
              <a:t>Picture 2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38CF076A-EF3C-2A3F-48F3-E786760E598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11468100" y="6099291"/>
            <a:ext cx="2095500" cy="2130552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  <a:p>
            <a:r>
              <a:rPr lang="en-US"/>
              <a:t>Picture 3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14206CD4-09C2-5FA4-6AF7-1256B8720FC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0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9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 1 column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The Stone Arch from ground at night">
            <a:extLst>
              <a:ext uri="{FF2B5EF4-FFF2-40B4-BE49-F238E27FC236}">
                <a16:creationId xmlns:a16="http://schemas.microsoft.com/office/drawing/2014/main" id="{8FCCF7FE-F7AD-4646-9047-247E75A3B3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9700" y="1703540"/>
            <a:ext cx="8343900" cy="652606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E41AC2E-20FB-D340-8CEF-BD499AA50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009A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AF6C34-CB77-4DA1-B850-10A06C7775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015" y="380630"/>
            <a:ext cx="11878734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7436" y="2004187"/>
            <a:ext cx="3808877" cy="7675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6784" y="3086100"/>
            <a:ext cx="3819529" cy="4281488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A49461-BCEE-B742-8790-A6AD39C49A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15088" y="2771775"/>
            <a:ext cx="6443662" cy="2728913"/>
          </a:xfr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</a:t>
            </a:r>
            <a:r>
              <a:rPr lang="en-US"/>
              <a:t>dd a quote or a statistic. 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  <a:b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Author </a:t>
            </a:r>
            <a:r>
              <a:rPr lang="en-US" sz="2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</a:t>
            </a:r>
            <a:endParaRPr lang="en-US"/>
          </a:p>
        </p:txBody>
      </p:sp>
      <p:pic>
        <p:nvPicPr>
          <p:cNvPr id="4" name="Picture 3" descr="Imagine 2050">
            <a:extLst>
              <a:ext uri="{FF2B5EF4-FFF2-40B4-BE49-F238E27FC236}">
                <a16:creationId xmlns:a16="http://schemas.microsoft.com/office/drawing/2014/main" id="{BB319A28-CBE1-F922-4878-6F82865537A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0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389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640" userDrawn="1">
          <p15:clr>
            <a:srgbClr val="FBAE40"/>
          </p15:clr>
        </p15:guide>
        <p15:guide id="4" pos="576" userDrawn="1">
          <p15:clr>
            <a:srgbClr val="FBAE40"/>
          </p15:clr>
        </p15:guide>
        <p15:guide id="5" pos="3288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 1 column right photo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E41AC2E-20FB-D340-8CEF-BD499AA50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009A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AF6C34-CB77-4DA1-B850-10A06C7775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015" y="380630"/>
            <a:ext cx="11878734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7436" y="2004187"/>
            <a:ext cx="3808877" cy="7675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6784" y="3086100"/>
            <a:ext cx="3819529" cy="4281488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730FCA13-EEB5-71C7-5C36-CC3F035B9CD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219700" y="1704975"/>
            <a:ext cx="8343900" cy="652462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Insert media by clicking icon 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A97F284B-BF05-3C3B-66D0-46FFB3174D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0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30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  <p15:guide id="5" pos="3288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 1 column 1 left photo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B9A752-30D1-4348-80F3-DEFC8B9C6B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7432" y="381100"/>
            <a:ext cx="11824167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2024938"/>
            <a:ext cx="7903942" cy="5857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0552" y="2728912"/>
            <a:ext cx="7473447" cy="4961192"/>
          </a:xfr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pic>
        <p:nvPicPr>
          <p:cNvPr id="15" name="Picture 14" descr="A body of water with trees around it and a downtown Minneapolis in the background">
            <a:extLst>
              <a:ext uri="{FF2B5EF4-FFF2-40B4-BE49-F238E27FC236}">
                <a16:creationId xmlns:a16="http://schemas.microsoft.com/office/drawing/2014/main" id="{6E08C33F-5CB5-BA44-8119-08F26516B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02191"/>
            <a:ext cx="4941057" cy="6527409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2C797B1-7734-FA48-8F3F-0674961E7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009A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EAEA0C8A-A152-8888-56DC-1B1F4565E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 rotWithShape="1">
          <a:blip r:embed="rId4" cstate="email">
            <a:alphaModFix amt="5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2476500" y="1701800"/>
            <a:ext cx="530352" cy="530352"/>
          </a:xfrm>
          <a:prstGeom prst="rect">
            <a:avLst/>
          </a:prstGeom>
        </p:spPr>
      </p:pic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9341B71D-1ED6-A7F5-148B-37617D08504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0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145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8544" userDrawn="1">
          <p15:clr>
            <a:srgbClr val="FBAE40"/>
          </p15:clr>
        </p15:guide>
        <p15:guide id="26" pos="610" userDrawn="1">
          <p15:clr>
            <a:srgbClr val="FBAE40"/>
          </p15:clr>
        </p15:guide>
        <p15:guide id="28" pos="3295" userDrawn="1">
          <p15:clr>
            <a:srgbClr val="FBAE40"/>
          </p15:clr>
        </p15:guide>
        <p15:guide id="35" orient="horz" userDrawn="1">
          <p15:clr>
            <a:srgbClr val="FBAE40"/>
          </p15:clr>
        </p15:guide>
        <p15:guide id="36" pos="4608" userDrawn="1">
          <p15:clr>
            <a:srgbClr val="FBAE40"/>
          </p15:clr>
        </p15:guide>
        <p15:guide id="37" orient="horz" pos="2592" userDrawn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 1 column 1 left photo w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B9A752-30D1-4348-80F3-DEFC8B9C6B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7432" y="381100"/>
            <a:ext cx="11824167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64842" y="2117444"/>
            <a:ext cx="6736757" cy="5857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64843" y="2795598"/>
            <a:ext cx="6736756" cy="4281488"/>
          </a:xfr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2C797B1-7734-FA48-8F3F-0674961E7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009A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E64CAC0D-0ED4-5E4F-86EB-31799C4B1D6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704814"/>
            <a:ext cx="5191622" cy="6524786"/>
          </a:xfr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Insert picture by clicking icon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6718F734-4275-7261-84B2-889864F905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0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066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1 left photo th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close-up of a river&#10;&#10;Description automatically generated with low confidence">
            <a:extLst>
              <a:ext uri="{FF2B5EF4-FFF2-40B4-BE49-F238E27FC236}">
                <a16:creationId xmlns:a16="http://schemas.microsoft.com/office/drawing/2014/main" id="{C33F350E-2A43-8B42-A700-87AA665EA9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96278"/>
            <a:ext cx="3162300" cy="653332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F86AF-DED5-45EE-8B6D-99C4C9DF3F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016" y="383722"/>
            <a:ext cx="11821583" cy="1234122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0109" y="2087462"/>
            <a:ext cx="9101490" cy="5857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25509" y="2790113"/>
            <a:ext cx="9076090" cy="428148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12E5B9F-28A0-0C43-8A99-6E97EE3330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009A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77C7C265-D370-009B-133D-9CF0457E9A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0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020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 1 column 1 left photo th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3C5912-7637-4923-B012-D13818E572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016" y="383723"/>
            <a:ext cx="11821583" cy="1230153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0109" y="2087462"/>
            <a:ext cx="9101490" cy="5857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25509" y="2790113"/>
            <a:ext cx="9076090" cy="428148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r>
              <a:rPr lang="en-US"/>
              <a:t> </a:t>
            </a:r>
          </a:p>
          <a:p>
            <a:pPr lvl="0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82CA349-1C0E-B04E-B9B7-E73EF417E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009A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172072BD-1528-274E-82C0-E42037157AE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704814"/>
            <a:ext cx="3095625" cy="6524786"/>
          </a:xfr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Insert picture by</a:t>
            </a:r>
          </a:p>
          <a:p>
            <a:r>
              <a:rPr lang="en-US"/>
              <a:t>clicking icon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873D3163-03CA-9FFA-CE5F-419CC38FB7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0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142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B84338-8974-4FAF-A50C-37046A1521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253" y="395815"/>
            <a:ext cx="11821347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  <a:endParaRPr lang="en-US" noProof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5533" y="2192161"/>
            <a:ext cx="11786067" cy="5857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2831" y="2886074"/>
            <a:ext cx="11798769" cy="408379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009A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206AB914-1FE8-08AD-2426-F1079A59E89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0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92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E6F40E-F87A-E34B-B26C-5902B4394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32829" y="2413000"/>
            <a:ext cx="6121867" cy="4876800"/>
          </a:xfrm>
          <a:prstGeom prst="rect">
            <a:avLst/>
          </a:prstGeom>
          <a:solidFill>
            <a:srgbClr val="E7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2B8BB59-8F62-5243-98E1-D1DDA3216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35229" y="2413000"/>
            <a:ext cx="6121867" cy="4876800"/>
          </a:xfrm>
          <a:prstGeom prst="rect">
            <a:avLst/>
          </a:prstGeom>
          <a:solidFill>
            <a:srgbClr val="E7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BCA9CF-0625-409D-992F-1E6AA6FD22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7739" y="388769"/>
            <a:ext cx="11813861" cy="1235773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009A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9524CE-9304-8A42-BD76-D60374AB8A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5712" y="2760163"/>
            <a:ext cx="5478784" cy="732337"/>
          </a:xfrm>
          <a:noFill/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DA7E4657-B2D8-F042-8406-1FF919016A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45711" y="3716498"/>
            <a:ext cx="5478783" cy="1289455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1CA5694-0CC4-B843-9078-357D69FAB8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06348" y="2760163"/>
            <a:ext cx="5689134" cy="732337"/>
          </a:xfrm>
          <a:noFill/>
        </p:spPr>
        <p:txBody>
          <a:bodyPr anchor="b">
            <a:noAutofit/>
          </a:bodyPr>
          <a:lstStyle>
            <a:lvl1pPr marL="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Subhead goes here</a:t>
            </a:r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7A0A654F-2CD6-7B48-973D-57A9B02C0D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06348" y="3709460"/>
            <a:ext cx="5689133" cy="1289455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CFB015E4-AA59-563C-6F75-FB10332F35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0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7693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D column 1 left photo w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B9A752-30D1-4348-80F3-DEFC8B9C6B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7432" y="381100"/>
            <a:ext cx="11824167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64842" y="2117444"/>
            <a:ext cx="6736757" cy="5857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64843" y="2795598"/>
            <a:ext cx="6736756" cy="4281488"/>
          </a:xfr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2C797B1-7734-FA48-8F3F-0674961E7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783249BA-F584-3840-AC82-1EA98485625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704815"/>
            <a:ext cx="5213206" cy="6524786"/>
          </a:xfr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Insert picture by clicking icon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6FD304A8-3916-D1B8-8730-EC9922A42F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4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2086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52CABF-C0DD-4C93-9495-22DD8FAF2F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9300" y="396142"/>
            <a:ext cx="11824167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009A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4AD8D6-68CC-5C40-9D67-B541EBCCC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42637" y="2542121"/>
            <a:ext cx="3975315" cy="4876800"/>
          </a:xfrm>
          <a:prstGeom prst="rect">
            <a:avLst/>
          </a:prstGeom>
          <a:solidFill>
            <a:srgbClr val="E7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CB7AAF-C896-1548-B59C-4E33146A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54287" y="2542121"/>
            <a:ext cx="3975315" cy="4876800"/>
          </a:xfrm>
          <a:prstGeom prst="rect">
            <a:avLst/>
          </a:prstGeom>
          <a:solidFill>
            <a:srgbClr val="E7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B0E28CF-8AB4-144D-9C4B-34DE730270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65937" y="2542121"/>
            <a:ext cx="3975315" cy="4876800"/>
          </a:xfrm>
          <a:prstGeom prst="rect">
            <a:avLst/>
          </a:prstGeom>
          <a:solidFill>
            <a:srgbClr val="E7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0F3F35E-BD8A-3C45-B926-260375338A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34561" y="2842017"/>
            <a:ext cx="3421384" cy="427537"/>
          </a:xfrm>
          <a:noFill/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20" name="Text Placeholder 25">
            <a:extLst>
              <a:ext uri="{FF2B5EF4-FFF2-40B4-BE49-F238E27FC236}">
                <a16:creationId xmlns:a16="http://schemas.microsoft.com/office/drawing/2014/main" id="{DE56F74E-CF48-684C-8C6B-3AE2F87D7F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1071" y="3480292"/>
            <a:ext cx="3444874" cy="1289455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5ED06A61-F4D0-AC4C-8E68-65203471332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01761" y="2842017"/>
            <a:ext cx="3421384" cy="427537"/>
          </a:xfrm>
          <a:noFill/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AA960663-69D6-D049-B633-C9C6BB9C577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478271" y="3486381"/>
            <a:ext cx="3444874" cy="1289455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97548173-F8EE-A146-A23E-BF6BF9F6540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9761" y="2842017"/>
            <a:ext cx="3421384" cy="427537"/>
          </a:xfrm>
          <a:noFill/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F2687938-90B6-C548-9083-4A3F5E97021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842950" y="3485658"/>
            <a:ext cx="3444874" cy="1289455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963C6D62-2374-28E3-7545-53541BE2EB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0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360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07CA76-7318-45CD-A111-80D54C5890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5000" y="388769"/>
            <a:ext cx="11816600" cy="12316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009A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61F35F01-9E16-291C-D6C2-0AB22D86DD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0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90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S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07CA76-7318-45CD-A111-80D54C5890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5000" y="388769"/>
            <a:ext cx="11816600" cy="12316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009A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D2490A3C-12E5-9EB3-E03B-D40541E3CE1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14400" y="2057400"/>
            <a:ext cx="12649200" cy="6172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Insert media by clicking icon 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27D2D5E1-B075-1319-19AA-8324A743DE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0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819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5FC98D8-BAA0-DF40-9C81-E8AA0DB9A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AB4943-3134-9E4B-9622-795F8A220D7C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AB42D2-87A9-314C-AD8C-4365A0013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A172F3-9095-42DB-9420-066972D3B6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436376"/>
            <a:ext cx="4410232" cy="104775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Edit hidden title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1AB84694-E9FF-5A88-DD7F-DD29E519DA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0" y="6096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01929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S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973B81C-D3EA-9343-A590-647143780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5305647" cy="8229600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8CD81B-785F-7643-A5A1-8557EB452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305647" cy="82296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8910FC5-72C0-1F4A-BA0F-6159957BA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884FD7F-F7E9-D346-A471-5D49135F44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974" y="3413126"/>
            <a:ext cx="4248757" cy="1531408"/>
          </a:xfrm>
          <a:prstGeom prst="rect">
            <a:avLst/>
          </a:prstGeom>
        </p:spPr>
        <p:txBody>
          <a:bodyPr/>
          <a:lstStyle>
            <a:lvl1pPr>
              <a:defRPr sz="4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title to go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E2BFE7-7C2D-5940-B3DF-F716A97E7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8AE2DBA-3282-1845-A5CE-29F5D7639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0"/>
            <a:ext cx="1066802" cy="1066802"/>
          </a:xfrm>
          <a:prstGeom prst="rect">
            <a:avLst/>
          </a:prstGeom>
          <a:solidFill>
            <a:srgbClr val="EE3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9D41B7-A3A7-FF43-915A-0648730A22B7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A Metro Transit bus in downtown Minneapolis.">
            <a:extLst>
              <a:ext uri="{FF2B5EF4-FFF2-40B4-BE49-F238E27FC236}">
                <a16:creationId xmlns:a16="http://schemas.microsoft.com/office/drawing/2014/main" id="{DE0419AF-A193-D044-BD28-2ED9DA661C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86" r="-1"/>
          <a:stretch/>
        </p:blipFill>
        <p:spPr>
          <a:xfrm>
            <a:off x="5191732" y="0"/>
            <a:ext cx="8371868" cy="8229600"/>
          </a:xfrm>
          <a:prstGeom prst="rect">
            <a:avLst/>
          </a:prstGeom>
        </p:spPr>
      </p:pic>
      <p:pic>
        <p:nvPicPr>
          <p:cNvPr id="4" name="Picture 3" descr="Imagine 2050">
            <a:extLst>
              <a:ext uri="{FF2B5EF4-FFF2-40B4-BE49-F238E27FC236}">
                <a16:creationId xmlns:a16="http://schemas.microsoft.com/office/drawing/2014/main" id="{FC5798C8-C4F8-E157-3E6D-FD0AE79894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1534552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65449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S Divider Sl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973B81C-D3EA-9343-A590-647143780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5305647" cy="8229600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8CD81B-785F-7643-A5A1-8557EB452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305647" cy="82296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8910FC5-72C0-1F4A-BA0F-6159957BA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E2BFE7-7C2D-5940-B3DF-F716A97E7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5BB7A6-B123-457E-974F-E647377FEF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5974" y="3406070"/>
            <a:ext cx="4248150" cy="1530350"/>
          </a:xfrm>
          <a:prstGeom prst="rect">
            <a:avLst/>
          </a:prstGeom>
        </p:spPr>
        <p:txBody>
          <a:bodyPr/>
          <a:lstStyle>
            <a:lvl1pPr>
              <a:defRPr sz="4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2611D20-EEFA-A549-8813-6D304D339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0"/>
            <a:ext cx="1066802" cy="1066802"/>
          </a:xfrm>
          <a:prstGeom prst="rect">
            <a:avLst/>
          </a:prstGeom>
          <a:solidFill>
            <a:srgbClr val="EE3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9D41B7-A3A7-FF43-915A-0648730A22B7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B12A773E-EB13-7E49-B02C-F6D8FD0107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05645" y="0"/>
            <a:ext cx="8257953" cy="8229600"/>
          </a:xfr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Insert picture by clicking icon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460D3A5A-502A-6836-E582-F4157B50C9D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1534552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4644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S 2 column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E41AC2E-20FB-D340-8CEF-BD499AA50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EE3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BC2A1D-1B56-4A32-A5E8-0A3640AFA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8073" y="383723"/>
            <a:ext cx="10306050" cy="1228725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7435" y="2004186"/>
            <a:ext cx="9738189" cy="75308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6784" y="3086100"/>
            <a:ext cx="4362450" cy="428148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E5B425E8-91D9-614E-8F63-9BD089E625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53175" y="3086100"/>
            <a:ext cx="4362450" cy="428148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People walking across Stone Arch bridge">
            <a:extLst>
              <a:ext uri="{FF2B5EF4-FFF2-40B4-BE49-F238E27FC236}">
                <a16:creationId xmlns:a16="http://schemas.microsoft.com/office/drawing/2014/main" id="{687CCCB3-F665-48FC-B4B7-2501DC016CFC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68099" y="1708430"/>
            <a:ext cx="2095501" cy="2130552"/>
          </a:xfrm>
          <a:prstGeom prst="rect">
            <a:avLst/>
          </a:prstGeom>
        </p:spPr>
      </p:pic>
      <p:pic>
        <p:nvPicPr>
          <p:cNvPr id="21" name="Picture 20" descr="Outdoors photograph of Metro Transit Light Rail train at a platform stop">
            <a:extLst>
              <a:ext uri="{FF2B5EF4-FFF2-40B4-BE49-F238E27FC236}">
                <a16:creationId xmlns:a16="http://schemas.microsoft.com/office/drawing/2014/main" id="{E009C4A1-69F3-E96F-0238-34F2969070AD}"/>
              </a:ext>
            </a:extLst>
          </p:cNvPr>
          <p:cNvPicPr>
            <a:picLocks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68101" y="6095585"/>
            <a:ext cx="2095500" cy="2130552"/>
          </a:xfrm>
          <a:prstGeom prst="rect">
            <a:avLst/>
          </a:prstGeom>
        </p:spPr>
      </p:pic>
      <p:pic>
        <p:nvPicPr>
          <p:cNvPr id="22" name="Picture 21" descr="Child splashing in a puddle">
            <a:extLst>
              <a:ext uri="{FF2B5EF4-FFF2-40B4-BE49-F238E27FC236}">
                <a16:creationId xmlns:a16="http://schemas.microsoft.com/office/drawing/2014/main" id="{9054F998-71B2-1642-749E-301F8638B4D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68099" y="3900483"/>
            <a:ext cx="2095501" cy="2133600"/>
          </a:xfrm>
          <a:prstGeom prst="rect">
            <a:avLst/>
          </a:prstGeom>
        </p:spPr>
      </p:pic>
      <p:pic>
        <p:nvPicPr>
          <p:cNvPr id="4" name="Picture 3" descr="Imagine 2050">
            <a:extLst>
              <a:ext uri="{FF2B5EF4-FFF2-40B4-BE49-F238E27FC236}">
                <a16:creationId xmlns:a16="http://schemas.microsoft.com/office/drawing/2014/main" id="{5CDF0DBE-676D-C07D-CB20-6567C639D82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009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S 2 column 3 photos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E41AC2E-20FB-D340-8CEF-BD499AA50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EE3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BC2A1D-1B56-4A32-A5E8-0A3640AFA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8073" y="383723"/>
            <a:ext cx="10306050" cy="1228725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7435" y="2004186"/>
            <a:ext cx="9738189" cy="75308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6784" y="3086100"/>
            <a:ext cx="4362450" cy="428148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E5B425E8-91D9-614E-8F63-9BD089E625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53175" y="3086100"/>
            <a:ext cx="4362450" cy="428148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91DD0A12-2401-2BDC-41FB-054E30600904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11468100" y="1727277"/>
            <a:ext cx="2095500" cy="2130552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  <a:p>
            <a:r>
              <a:rPr lang="en-US"/>
              <a:t>Picture 1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5DB3F450-B0F1-BF30-6CC4-CADF0337A7C5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11468100" y="3913284"/>
            <a:ext cx="2095500" cy="2130552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  <a:p>
            <a:r>
              <a:rPr lang="en-US"/>
              <a:t>Picture 2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8E77B624-78CD-87EB-6996-C9B1BAF3E89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11468100" y="6099291"/>
            <a:ext cx="2095500" cy="2130552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  <a:p>
            <a:r>
              <a:rPr lang="en-US"/>
              <a:t>Picture 3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AA995D50-5EFA-5EC0-6E6B-F2DB40676F6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38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S 1 column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The Stone Arch from ground at night">
            <a:extLst>
              <a:ext uri="{FF2B5EF4-FFF2-40B4-BE49-F238E27FC236}">
                <a16:creationId xmlns:a16="http://schemas.microsoft.com/office/drawing/2014/main" id="{8FCCF7FE-F7AD-4646-9047-247E75A3B3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9700" y="1703540"/>
            <a:ext cx="8343900" cy="652606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E41AC2E-20FB-D340-8CEF-BD499AA50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EE3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AF6C34-CB77-4DA1-B850-10A06C7775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015" y="380630"/>
            <a:ext cx="11878734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7436" y="2004187"/>
            <a:ext cx="3808877" cy="7675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6784" y="3086100"/>
            <a:ext cx="3819529" cy="4281488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A49461-BCEE-B742-8790-A6AD39C49A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15088" y="2771775"/>
            <a:ext cx="6443662" cy="2728913"/>
          </a:xfrm>
        </p:spPr>
        <p:txBody>
          <a:bodyPr>
            <a:noAutofit/>
          </a:bodyPr>
          <a:lstStyle>
            <a:lvl1pPr marL="0" indent="0" algn="l">
              <a:buNone/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</a:t>
            </a:r>
            <a:r>
              <a:rPr lang="en-US"/>
              <a:t>dd a quote or a statistic. 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  <a:b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Author </a:t>
            </a:r>
            <a:r>
              <a:rPr lang="en-US" sz="2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</a:t>
            </a:r>
            <a:endParaRPr lang="en-US"/>
          </a:p>
        </p:txBody>
      </p:sp>
      <p:pic>
        <p:nvPicPr>
          <p:cNvPr id="4" name="Picture 3" descr="Imagine 2050">
            <a:extLst>
              <a:ext uri="{FF2B5EF4-FFF2-40B4-BE49-F238E27FC236}">
                <a16:creationId xmlns:a16="http://schemas.microsoft.com/office/drawing/2014/main" id="{BD7A54DD-BCB3-8446-1828-BB460E6892F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413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  <p15:guide id="5" pos="3288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S column right photo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E41AC2E-20FB-D340-8CEF-BD499AA50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EE3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AF6C34-CB77-4DA1-B850-10A06C7775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015" y="380630"/>
            <a:ext cx="11878734" cy="1228725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7436" y="2004187"/>
            <a:ext cx="3808877" cy="76758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6784" y="3086100"/>
            <a:ext cx="3819529" cy="428148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9567F01-7E28-E34F-2150-E95A8E9CB27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219700" y="1704975"/>
            <a:ext cx="8343900" cy="652462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Insert media by clicking icon 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9A2AD239-26F9-84CA-1C7D-D3B314DE531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688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  <p15:guide id="5" pos="328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2CC52A-5D5A-CADA-191E-5940BE272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410701" cy="8229600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7E88C4-05AD-E94C-1B2F-926E7A01B7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410701" cy="82296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48194BE-7D3C-D7CB-2E47-A68664903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36320" y="7132320"/>
            <a:ext cx="72339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6EA86C76-95A4-0DD6-9466-19D0AB3214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3088" y="2260824"/>
            <a:ext cx="6702129" cy="1556263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 goes here 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A0DA6184-4C32-F1CA-45C9-D93AC03D4C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4996" y="4369324"/>
            <a:ext cx="6733608" cy="8265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A7E1AEE7-FD96-04CD-1260-770E8CC75C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4996" y="6659720"/>
            <a:ext cx="6818669" cy="38144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9D51AA60-C7F4-1B5E-C918-85931329E2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4996" y="7299513"/>
            <a:ext cx="6818669" cy="41265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</a:t>
            </a:r>
            <a:r>
              <a:rPr lang="en-US" err="1"/>
              <a:t>YYYY</a:t>
            </a:r>
            <a:r>
              <a:rPr lang="en-US"/>
              <a:t>    metrocouncil.org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5820440E-6BD9-486E-EB88-FCD2CABF78D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10701" y="0"/>
            <a:ext cx="5219699" cy="4957325"/>
          </a:xfr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6" name="Picture 15" descr="Imagine 2050">
            <a:extLst>
              <a:ext uri="{FF2B5EF4-FFF2-40B4-BE49-F238E27FC236}">
                <a16:creationId xmlns:a16="http://schemas.microsoft.com/office/drawing/2014/main" id="{8439F513-041E-85A9-D65C-ED596CE47A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8400" y="6075499"/>
            <a:ext cx="4017541" cy="96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0448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S 1 column left photo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Metro Transit bus driving in downtown Minneapolis in front of First Avenue club.">
            <a:extLst>
              <a:ext uri="{FF2B5EF4-FFF2-40B4-BE49-F238E27FC236}">
                <a16:creationId xmlns:a16="http://schemas.microsoft.com/office/drawing/2014/main" id="{09090B47-E9E3-6840-A689-16DD769819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98172"/>
            <a:ext cx="5192486" cy="65314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CB46C6-FDA5-4175-81AD-5D1794FB50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015" y="384541"/>
            <a:ext cx="11821584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64842" y="1828800"/>
            <a:ext cx="6736757" cy="874432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64843" y="2795598"/>
            <a:ext cx="6736756" cy="4281488"/>
          </a:xfr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70AE7EF-D2E9-C74D-9DF9-691A061F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312"/>
            <a:ext cx="326571" cy="326571"/>
          </a:xfrm>
          <a:prstGeom prst="rect">
            <a:avLst/>
          </a:prstGeom>
          <a:solidFill>
            <a:srgbClr val="ED1B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1673C547-6DA9-06BD-481F-5A80C1902A9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4086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S 1 column 1 left photo w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B9A752-30D1-4348-80F3-DEFC8B9C6B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7432" y="381100"/>
            <a:ext cx="11824167" cy="1228725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64842" y="2117444"/>
            <a:ext cx="6736757" cy="58578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64843" y="2795598"/>
            <a:ext cx="6736756" cy="4281488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2C797B1-7734-FA48-8F3F-0674961E7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EE3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F72139AE-01C1-FD46-9168-5E4DEE23EAE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704814"/>
            <a:ext cx="5191622" cy="6524786"/>
          </a:xfr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Insert picture by clicking icon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50E3FA52-C8D6-0A44-A28D-90AE6622E9F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57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S 1 column 1 left photo th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Light rail train in snow in the city.">
            <a:extLst>
              <a:ext uri="{FF2B5EF4-FFF2-40B4-BE49-F238E27FC236}">
                <a16:creationId xmlns:a16="http://schemas.microsoft.com/office/drawing/2014/main" id="{605555D0-50A5-F34C-A18B-2A8253C498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692876"/>
            <a:ext cx="3162667" cy="653672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ECD199-135E-4343-82E2-C44B8AF8C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7432" y="380554"/>
            <a:ext cx="11824167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0109" y="2087462"/>
            <a:ext cx="9101490" cy="5857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25509" y="2790113"/>
            <a:ext cx="9076090" cy="428148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70AE7EF-D2E9-C74D-9DF9-691A061F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312"/>
            <a:ext cx="326571" cy="326571"/>
          </a:xfrm>
          <a:prstGeom prst="rect">
            <a:avLst/>
          </a:prstGeom>
          <a:solidFill>
            <a:srgbClr val="ED1B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CB514AD9-298A-0F68-F846-6FB0B266117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91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S 1 column 1 left photo th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3C5912-7637-4923-B012-D13818E572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016" y="383723"/>
            <a:ext cx="11821583" cy="123015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0109" y="2087462"/>
            <a:ext cx="9101490" cy="58578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25509" y="2790113"/>
            <a:ext cx="9076090" cy="42814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82CA349-1C0E-B04E-B9B7-E73EF417E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EE3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5EA1A3CA-9594-F548-B523-9656AF04E3F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8313" y="1702191"/>
            <a:ext cx="3095625" cy="6524786"/>
          </a:xfr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Insert picture by</a:t>
            </a:r>
          </a:p>
          <a:p>
            <a:r>
              <a:rPr lang="en-US"/>
              <a:t>clicking icon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B0FDBABC-EDC5-9051-F03C-7BC08035612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7064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60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S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B84338-8974-4FAF-A50C-37046A1521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0253" y="395815"/>
            <a:ext cx="11821347" cy="12287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  <a:endParaRPr lang="en-US" noProof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F932783-2C2E-1E40-BA8B-691425C17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5533" y="2192161"/>
            <a:ext cx="11786067" cy="5857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96D5E6-1A03-9F41-AEE0-30C6690BC5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2831" y="2886074"/>
            <a:ext cx="11798769" cy="408379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r>
              <a:rPr lang="en-US"/>
              <a:t> 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EE3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8E89713F-D29B-4517-9183-D2DB6095E18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4309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S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E6F40E-F87A-E34B-B26C-5902B4394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32829" y="2413000"/>
            <a:ext cx="6121867" cy="4876800"/>
          </a:xfrm>
          <a:prstGeom prst="rect">
            <a:avLst/>
          </a:prstGeom>
          <a:solidFill>
            <a:srgbClr val="E7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2B8BB59-8F62-5243-98E1-D1DDA3216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35229" y="2413000"/>
            <a:ext cx="6121867" cy="4876800"/>
          </a:xfrm>
          <a:prstGeom prst="rect">
            <a:avLst/>
          </a:prstGeom>
          <a:solidFill>
            <a:srgbClr val="E7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BCA9CF-0625-409D-992F-1E6AA6FD22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7739" y="388769"/>
            <a:ext cx="11813861" cy="1235773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EE3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9524CE-9304-8A42-BD76-D60374AB8A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5712" y="2760163"/>
            <a:ext cx="5478784" cy="732337"/>
          </a:xfrm>
          <a:noFill/>
        </p:spPr>
        <p:txBody>
          <a:bodyPr anchor="b">
            <a:noAutofit/>
          </a:bodyPr>
          <a:lstStyle>
            <a:lvl1pPr marL="0" indent="0">
              <a:buFontTx/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DA7E4657-B2D8-F042-8406-1FF919016A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45711" y="3716498"/>
            <a:ext cx="5478783" cy="1289455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1CA5694-0CC4-B843-9078-357D69FAB8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06348" y="2760163"/>
            <a:ext cx="5689134" cy="732337"/>
          </a:xfrm>
          <a:noFill/>
        </p:spPr>
        <p:txBody>
          <a:bodyPr anchor="b">
            <a:noAutofit/>
          </a:bodyPr>
          <a:lstStyle>
            <a:lvl1pPr marL="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Subhead goes here</a:t>
            </a:r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7A0A654F-2CD6-7B48-973D-57A9B02C0D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06348" y="3709460"/>
            <a:ext cx="5689133" cy="1289455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AEA84F87-8DDA-AC99-59B7-A0B48DC6A3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439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S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52CABF-C0DD-4C93-9495-22DD8FAF2F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9300" y="396142"/>
            <a:ext cx="11824167" cy="1228725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EE3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4AD8D6-68CC-5C40-9D67-B541EBCCC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42637" y="2542121"/>
            <a:ext cx="3975315" cy="4876800"/>
          </a:xfrm>
          <a:prstGeom prst="rect">
            <a:avLst/>
          </a:prstGeom>
          <a:solidFill>
            <a:srgbClr val="E7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CB7AAF-C896-1548-B59C-4E33146A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54287" y="2542121"/>
            <a:ext cx="3975315" cy="4876800"/>
          </a:xfrm>
          <a:prstGeom prst="rect">
            <a:avLst/>
          </a:prstGeom>
          <a:solidFill>
            <a:srgbClr val="E7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B0E28CF-8AB4-144D-9C4B-34DE730270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65937" y="2542121"/>
            <a:ext cx="3975315" cy="4876800"/>
          </a:xfrm>
          <a:prstGeom prst="rect">
            <a:avLst/>
          </a:prstGeom>
          <a:solidFill>
            <a:srgbClr val="E7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0F3F35E-BD8A-3C45-B926-260375338A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34561" y="2842017"/>
            <a:ext cx="3421384" cy="42753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20" name="Text Placeholder 25">
            <a:extLst>
              <a:ext uri="{FF2B5EF4-FFF2-40B4-BE49-F238E27FC236}">
                <a16:creationId xmlns:a16="http://schemas.microsoft.com/office/drawing/2014/main" id="{F3A24FFD-F342-2948-B817-7CBF27DB9CD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1071" y="3480292"/>
            <a:ext cx="3444874" cy="1289455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5ED06A61-F4D0-AC4C-8E68-65203471332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01761" y="2842017"/>
            <a:ext cx="3421384" cy="42753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D77A6EFA-5F90-B34A-8608-F3195834C4C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1761" y="3480292"/>
            <a:ext cx="3444874" cy="1289455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97548173-F8EE-A146-A23E-BF6BF9F6540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9761" y="2842017"/>
            <a:ext cx="3421384" cy="42753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07BA16AB-1170-3645-B01F-6BB4DA6B6DB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831157" y="3480292"/>
            <a:ext cx="3444874" cy="1289455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476F573F-6316-134E-BCAF-AF9E1E25660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09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S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07CA76-7318-45CD-A111-80D54C5890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5000" y="388769"/>
            <a:ext cx="11816600" cy="12316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EE3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CA4683EF-D233-6234-A0B6-BDC45A62B7F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14400" y="2057400"/>
            <a:ext cx="12649200" cy="6172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Insert media by clicking icon 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C0DAA063-E7FD-399A-0626-472B9944644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71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TS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4E279B-3191-7A4E-94B9-2A9198D8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D76EB-F84E-714A-A2C4-817D10DF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63598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D58E3-3862-5645-B0CE-CAC921A3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0"/>
            <a:ext cx="1066800" cy="17048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07CA76-7318-45CD-A111-80D54C5890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5000" y="388769"/>
            <a:ext cx="11816600" cy="1231625"/>
          </a:xfr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FA24-9CC9-8D45-A201-38EB6AFF6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4FB38-A9EE-CD47-B525-98D8039C14D0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74533-C6D7-2040-A061-58FFA9652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2A0CD-52DE-1B42-9176-C86BCB30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EE3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4A958FD9-55A0-3C1E-335A-0EE6FCD46CE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2184399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145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8544">
          <p15:clr>
            <a:srgbClr val="FBAE40"/>
          </p15:clr>
        </p15:guide>
        <p15:guide id="4" pos="576">
          <p15:clr>
            <a:srgbClr val="FBAE40"/>
          </p15:clr>
        </p15:guide>
        <p15:guide id="5" pos="3456">
          <p15:clr>
            <a:srgbClr val="FBAE40"/>
          </p15:clr>
        </p15:guide>
        <p15:guide id="6" pos="2304">
          <p15:clr>
            <a:srgbClr val="FBAE40"/>
          </p15:clr>
        </p15:guide>
        <p15:guide id="7" pos="1152">
          <p15:clr>
            <a:srgbClr val="FBAE40"/>
          </p15:clr>
        </p15:guide>
        <p15:guide id="8" pos="5760">
          <p15:clr>
            <a:srgbClr val="FBAE40"/>
          </p15:clr>
        </p15:guide>
        <p15:guide id="9" pos="6912">
          <p15:clr>
            <a:srgbClr val="FBAE40"/>
          </p15:clr>
        </p15:guide>
        <p15:guide id="10" pos="8064">
          <p15:clr>
            <a:srgbClr val="FBAE40"/>
          </p15:clr>
        </p15:guide>
        <p15:guide id="11" orient="horz" pos="1296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5FC98D8-BAA0-DF40-9C81-E8AA0DB9A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AB4943-3134-9E4B-9622-795F8A220D7C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AB42D2-87A9-314C-AD8C-4365A0013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A172F3-9095-42DB-9420-066972D3B6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-1047752"/>
            <a:ext cx="4410232" cy="104775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Edit hidden title</a:t>
            </a:r>
          </a:p>
        </p:txBody>
      </p:sp>
      <p:pic>
        <p:nvPicPr>
          <p:cNvPr id="3" name="Picture 2" descr="Imagine 2050">
            <a:extLst>
              <a:ext uri="{FF2B5EF4-FFF2-40B4-BE49-F238E27FC236}">
                <a16:creationId xmlns:a16="http://schemas.microsoft.com/office/drawing/2014/main" id="{AD83013E-E3A7-2EB0-D4F3-22798E8ACD1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1" y="609600"/>
            <a:ext cx="254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999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we ex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64D9934-2CC7-DA4A-A3A9-6866E42C2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3581529" cy="170481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8CAA5C3-FB24-DC48-A895-D790ADDB7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6571" cy="326571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608633-2749-E448-BD66-1B86894D6391}"/>
              </a:ext>
            </a:extLst>
          </p:cNvPr>
          <p:cNvSpPr txBox="1">
            <a:spLocks/>
          </p:cNvSpPr>
          <p:nvPr userDrawn="1"/>
        </p:nvSpPr>
        <p:spPr>
          <a:xfrm>
            <a:off x="1066485" y="3118975"/>
            <a:ext cx="7257244" cy="2937979"/>
          </a:xfrm>
          <a:prstGeom prst="rect">
            <a:avLst/>
          </a:prstGeom>
        </p:spPr>
        <p:txBody>
          <a:bodyPr lIns="0" tIns="0" rIns="0" bIns="0"/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7 counties </a:t>
            </a: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182 cities and townships</a:t>
            </a: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More than 3 million residents</a:t>
            </a: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Native people from 11 federally recognized Minnesota tribes and many other tribal communities </a:t>
            </a: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Growing diversity representing wide-ranging racial and ethnic people, with about 300 languages spoken at home</a:t>
            </a: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8319F9-4830-904E-91BA-02A56597D47B}"/>
              </a:ext>
            </a:extLst>
          </p:cNvPr>
          <p:cNvSpPr/>
          <p:nvPr userDrawn="1"/>
        </p:nvSpPr>
        <p:spPr>
          <a:xfrm>
            <a:off x="1066800" y="2004187"/>
            <a:ext cx="7969626" cy="830997"/>
          </a:xfrm>
          <a:prstGeom prst="rect">
            <a:avLst/>
          </a:prstGeom>
        </p:spPr>
        <p:txBody>
          <a:bodyPr wrap="square" lIns="0" tIns="0" rIns="0" bIns="91440">
            <a:spAutoFit/>
          </a:bodyPr>
          <a:lstStyle/>
          <a:p>
            <a:r>
              <a:rPr lang="en-US" sz="2400" b="1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 single person and community makes up the fabric and essence of this region.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E4F4AD-40FC-0444-BDCC-39D707480585}"/>
              </a:ext>
            </a:extLst>
          </p:cNvPr>
          <p:cNvSpPr txBox="1"/>
          <p:nvPr userDrawn="1"/>
        </p:nvSpPr>
        <p:spPr>
          <a:xfrm>
            <a:off x="1048871" y="850511"/>
            <a:ext cx="11658599" cy="6979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760"/>
              </a:lnSpc>
              <a:spcAft>
                <a:spcPts val="600"/>
              </a:spcAft>
            </a:pP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one community can do it alone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74F6D3-F81B-F441-9C76-442047BE2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-1"/>
            <a:ext cx="1066802" cy="1704815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64C8E8B-D2AD-A64A-BFC6-B3690C64C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72566" y="-1896"/>
            <a:ext cx="1066800" cy="170481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39060CB-31A7-6D47-ABCF-1AD05724AD08}"/>
              </a:ext>
            </a:extLst>
          </p:cNvPr>
          <p:cNvSpPr txBox="1"/>
          <p:nvPr userDrawn="1"/>
        </p:nvSpPr>
        <p:spPr>
          <a:xfrm>
            <a:off x="13816004" y="7536900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21C774-7674-614C-B796-85436FD33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 rot="5400000">
            <a:off x="10388678" y="3561727"/>
            <a:ext cx="741892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20" b="1" spc="240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FF08F05-4CB7-B346-85DB-559B4CB27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816004" y="7557571"/>
            <a:ext cx="532014" cy="3990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02A55A-12AD-7648-BDE5-90DF16326B05}"/>
              </a:ext>
            </a:extLst>
          </p:cNvPr>
          <p:cNvSpPr txBox="1"/>
          <p:nvPr userDrawn="1"/>
        </p:nvSpPr>
        <p:spPr>
          <a:xfrm>
            <a:off x="13824316" y="7608288"/>
            <a:ext cx="5153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BF1D36-7803-3649-9747-78F10FCEEE20}" type="slidenum">
              <a:rPr lang="en-US" sz="144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4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 descr="People walking across Stone Arch bridge">
            <a:extLst>
              <a:ext uri="{FF2B5EF4-FFF2-40B4-BE49-F238E27FC236}">
                <a16:creationId xmlns:a16="http://schemas.microsoft.com/office/drawing/2014/main" id="{4ED41669-A899-3A6A-5131-CCD31A18590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68099" y="1708430"/>
            <a:ext cx="2095501" cy="2130552"/>
          </a:xfrm>
          <a:prstGeom prst="rect">
            <a:avLst/>
          </a:prstGeom>
        </p:spPr>
      </p:pic>
      <p:pic>
        <p:nvPicPr>
          <p:cNvPr id="23" name="Picture 22" descr="Outdoors photograph of Metro Transit Light Rail train at a platform stop">
            <a:extLst>
              <a:ext uri="{FF2B5EF4-FFF2-40B4-BE49-F238E27FC236}">
                <a16:creationId xmlns:a16="http://schemas.microsoft.com/office/drawing/2014/main" id="{0FDC72F8-CD46-A21B-9B5D-AEC3DA42CD2F}"/>
              </a:ext>
            </a:extLst>
          </p:cNvPr>
          <p:cNvPicPr>
            <a:picLocks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68101" y="6095585"/>
            <a:ext cx="2095500" cy="2130552"/>
          </a:xfrm>
          <a:prstGeom prst="rect">
            <a:avLst/>
          </a:prstGeom>
        </p:spPr>
      </p:pic>
      <p:pic>
        <p:nvPicPr>
          <p:cNvPr id="24" name="Picture 23" descr="Child splashing in a puddle">
            <a:extLst>
              <a:ext uri="{FF2B5EF4-FFF2-40B4-BE49-F238E27FC236}">
                <a16:creationId xmlns:a16="http://schemas.microsoft.com/office/drawing/2014/main" id="{008B4711-FB8D-6915-F9B7-49A58511A83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68099" y="3900484"/>
            <a:ext cx="2095501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64865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utdoors photograph of Minneapolis Flour Mill district on the Mississippi river">
            <a:extLst>
              <a:ext uri="{FF2B5EF4-FFF2-40B4-BE49-F238E27FC236}">
                <a16:creationId xmlns:a16="http://schemas.microsoft.com/office/drawing/2014/main" id="{2ED7BE3C-05C0-C74C-B2CE-16818CF0B1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353300" cy="8229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F84FFD-1D4C-47E7-AE4C-A64AAA9E1B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2223063" y="3319463"/>
            <a:ext cx="8229599" cy="1590675"/>
          </a:xfrm>
        </p:spPr>
        <p:txBody>
          <a:bodyPr>
            <a:noAutofit/>
          </a:bodyPr>
          <a:lstStyle>
            <a:lvl1pPr algn="ctr">
              <a:defRPr sz="9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8630BC-930C-5A4D-B014-C4F9F3AC4D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0"/>
            <a:ext cx="1066802" cy="1066802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3F1A09-CC34-C940-83B0-31E36E0E2A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6628" y="5824024"/>
            <a:ext cx="2191637" cy="1504239"/>
          </a:xfrm>
          <a:prstGeom prst="rect">
            <a:avLst/>
          </a:prstGeom>
        </p:spPr>
      </p:pic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4C25A713-3C6A-9A44-880E-96860545CE9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66075" y="2865970"/>
            <a:ext cx="5597525" cy="370390"/>
          </a:xfrm>
        </p:spPr>
        <p:txBody>
          <a:bodyPr>
            <a:noAutofit/>
          </a:bodyPr>
          <a:lstStyle>
            <a:lvl1pPr marL="0" indent="0">
              <a:lnSpc>
                <a:spcPts val="2260"/>
              </a:lnSpc>
              <a:spcBef>
                <a:spcPts val="0"/>
              </a:spcBef>
              <a:buFontTx/>
              <a:buNone/>
              <a:defRPr sz="1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FirstName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3876DD-8E58-4282-9A87-8BFBCF6440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6074" y="3267182"/>
            <a:ext cx="5597525" cy="1171575"/>
          </a:xfrm>
        </p:spPr>
        <p:txBody>
          <a:bodyPr>
            <a:normAutofit/>
          </a:bodyPr>
          <a:lstStyle>
            <a:lvl1pPr marL="0" indent="0">
              <a:lnSpc>
                <a:spcPts val="2260"/>
              </a:lnSpc>
              <a:spcBef>
                <a:spcPts val="0"/>
              </a:spcBef>
              <a:buNone/>
              <a:defRPr sz="1800"/>
            </a:lvl1pPr>
          </a:lstStyle>
          <a:p>
            <a:pPr lvl="0"/>
            <a:r>
              <a:rPr lang="en-US" b="0">
                <a:solidFill>
                  <a:schemeClr val="tx1"/>
                </a:solidFill>
              </a:rPr>
              <a:t>Title, department</a:t>
            </a:r>
          </a:p>
          <a:p>
            <a:pPr lvl="0"/>
            <a:r>
              <a:rPr lang="en-US" b="0">
                <a:solidFill>
                  <a:schemeClr val="tx1"/>
                </a:solidFill>
              </a:rPr>
              <a:t>Email</a:t>
            </a:r>
          </a:p>
          <a:p>
            <a:pPr lvl="0"/>
            <a:r>
              <a:rPr lang="en-US" b="0">
                <a:solidFill>
                  <a:schemeClr val="tx1"/>
                </a:solidFill>
              </a:rPr>
              <a:t>Phone</a:t>
            </a:r>
          </a:p>
        </p:txBody>
      </p:sp>
      <p:pic>
        <p:nvPicPr>
          <p:cNvPr id="3" name="Picture 2" descr="Imagine 2050 Logo">
            <a:extLst>
              <a:ext uri="{FF2B5EF4-FFF2-40B4-BE49-F238E27FC236}">
                <a16:creationId xmlns:a16="http://schemas.microsoft.com/office/drawing/2014/main" id="{A287BC63-8392-A43F-7BD9-4FAC8157BF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1400" y="6271437"/>
            <a:ext cx="2757343" cy="66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22424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enic fall trees along Missiissippi River near Hastings.">
            <a:extLst>
              <a:ext uri="{FF2B5EF4-FFF2-40B4-BE49-F238E27FC236}">
                <a16:creationId xmlns:a16="http://schemas.microsoft.com/office/drawing/2014/main" id="{A628BA88-5E51-7448-A8FE-9526BF1717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353299" cy="8229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837201-AECA-4410-A7EF-46FA74D953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2252662" y="3319464"/>
            <a:ext cx="8229600" cy="1590675"/>
          </a:xfrm>
        </p:spPr>
        <p:txBody>
          <a:bodyPr>
            <a:noAutofit/>
          </a:bodyPr>
          <a:lstStyle>
            <a:lvl1pPr algn="ctr">
              <a:defRPr sz="9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92CD20-5BFD-B147-9A98-4DBA544D2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0"/>
            <a:ext cx="1066802" cy="1066802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4550611-BAFC-554D-9CEF-03C287FF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6628" y="5824024"/>
            <a:ext cx="2191637" cy="150423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A0AAAE-3EDF-437B-8677-3F8F37B5666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6074" y="1658410"/>
            <a:ext cx="5597525" cy="345051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005DAA"/>
                </a:solidFill>
              </a:defRPr>
            </a:lvl1pPr>
          </a:lstStyle>
          <a:p>
            <a:pPr lvl="0"/>
            <a:r>
              <a:rPr lang="en-US"/>
              <a:t>FirstName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B27D6D-679F-4087-8556-AC6A6CCA5E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66075" y="2033856"/>
            <a:ext cx="5597525" cy="1038118"/>
          </a:xfrm>
        </p:spPr>
        <p:txBody>
          <a:bodyPr/>
          <a:lstStyle>
            <a:lvl1pPr marL="0" indent="0">
              <a:lnSpc>
                <a:spcPts val="2260"/>
              </a:lnSpc>
              <a:spcBef>
                <a:spcPts val="0"/>
              </a:spcBef>
              <a:buNone/>
              <a:defRPr sz="1800"/>
            </a:lvl1pPr>
          </a:lstStyle>
          <a:p>
            <a:pPr lvl="0"/>
            <a:r>
              <a:rPr lang="en-US" b="0">
                <a:solidFill>
                  <a:schemeClr val="tx1"/>
                </a:solidFill>
              </a:rPr>
              <a:t>Title, department</a:t>
            </a:r>
          </a:p>
          <a:p>
            <a:pPr lvl="0"/>
            <a:r>
              <a:rPr lang="en-US" b="0">
                <a:solidFill>
                  <a:schemeClr val="tx1"/>
                </a:solidFill>
              </a:rPr>
              <a:t>Email</a:t>
            </a:r>
          </a:p>
          <a:p>
            <a:pPr lvl="0"/>
            <a:r>
              <a:rPr lang="en-US" b="0">
                <a:solidFill>
                  <a:schemeClr val="tx1"/>
                </a:solidFill>
              </a:rPr>
              <a:t>Phone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CF604AF-F2E6-4800-9EEA-9B289B1EC20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66073" y="3412157"/>
            <a:ext cx="5597525" cy="345051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005DAA"/>
                </a:solidFill>
              </a:defRPr>
            </a:lvl1pPr>
          </a:lstStyle>
          <a:p>
            <a:pPr lvl="0"/>
            <a:r>
              <a:rPr lang="en-US"/>
              <a:t>FirstName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760C24DE-D322-443A-912E-66A6C690CB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966074" y="3777329"/>
            <a:ext cx="5597525" cy="1038118"/>
          </a:xfrm>
        </p:spPr>
        <p:txBody>
          <a:bodyPr/>
          <a:lstStyle>
            <a:lvl1pPr marL="0" indent="0">
              <a:lnSpc>
                <a:spcPts val="2260"/>
              </a:lnSpc>
              <a:spcBef>
                <a:spcPts val="0"/>
              </a:spcBef>
              <a:buNone/>
              <a:defRPr sz="1800"/>
            </a:lvl1pPr>
          </a:lstStyle>
          <a:p>
            <a:pPr lvl="0"/>
            <a:r>
              <a:rPr lang="en-US" b="0">
                <a:solidFill>
                  <a:schemeClr val="tx1"/>
                </a:solidFill>
              </a:rPr>
              <a:t>Title, department</a:t>
            </a:r>
          </a:p>
          <a:p>
            <a:pPr lvl="0"/>
            <a:r>
              <a:rPr lang="en-US" b="0">
                <a:solidFill>
                  <a:schemeClr val="tx1"/>
                </a:solidFill>
              </a:rPr>
              <a:t>Email</a:t>
            </a:r>
          </a:p>
          <a:p>
            <a:pPr lvl="0"/>
            <a:r>
              <a:rPr lang="en-US" b="0">
                <a:solidFill>
                  <a:schemeClr val="tx1"/>
                </a:solidFill>
              </a:rPr>
              <a:t>Phone</a:t>
            </a:r>
          </a:p>
        </p:txBody>
      </p:sp>
      <p:pic>
        <p:nvPicPr>
          <p:cNvPr id="3" name="Picture 2" descr="Imagine 2050 Logo">
            <a:extLst>
              <a:ext uri="{FF2B5EF4-FFF2-40B4-BE49-F238E27FC236}">
                <a16:creationId xmlns:a16="http://schemas.microsoft.com/office/drawing/2014/main" id="{CAC6A19C-5C36-A4B7-39D0-9FBA449745B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1400" y="6271437"/>
            <a:ext cx="2757343" cy="66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1463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6C51C614-E1B3-574C-AE90-726CD432E62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7133200" cy="8229600"/>
          </a:xfrm>
        </p:spPr>
        <p:txBody>
          <a:bodyPr anchor="t">
            <a:noAutofit/>
          </a:bodyPr>
          <a:lstStyle>
            <a:lvl1pPr marL="457200" indent="0" algn="ctr">
              <a:lnSpc>
                <a:spcPct val="100000"/>
              </a:lnSpc>
              <a:buNone/>
              <a:tabLst/>
              <a:defRPr/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Insert picture by clicking icon </a:t>
            </a:r>
            <a:br>
              <a:rPr lang="en-US"/>
            </a:br>
            <a:r>
              <a:rPr lang="en-US"/>
              <a:t>and be sure the “thank you” text</a:t>
            </a:r>
            <a:br>
              <a:rPr lang="en-US"/>
            </a:br>
            <a:r>
              <a:rPr lang="en-US"/>
              <a:t>is readable over the photo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8630BC-930C-5A4D-B014-C4F9F3AC4D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0"/>
            <a:ext cx="1066802" cy="1066802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3F1A09-CC34-C940-83B0-31E36E0E2A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6628" y="5824024"/>
            <a:ext cx="2191637" cy="15042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F84FFD-1D4C-47E7-AE4C-A64AAA9E1B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930963" y="3319463"/>
            <a:ext cx="8229599" cy="1590675"/>
          </a:xfrm>
        </p:spPr>
        <p:txBody>
          <a:bodyPr>
            <a:noAutofit/>
          </a:bodyPr>
          <a:lstStyle>
            <a:lvl1pPr algn="ctr">
              <a:defRPr sz="9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4C25A713-3C6A-9A44-880E-96860545CE9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66075" y="2865970"/>
            <a:ext cx="5597525" cy="380664"/>
          </a:xfrm>
        </p:spPr>
        <p:txBody>
          <a:bodyPr>
            <a:noAutofit/>
          </a:bodyPr>
          <a:lstStyle>
            <a:lvl1pPr marL="0" indent="0">
              <a:lnSpc>
                <a:spcPts val="2260"/>
              </a:lnSpc>
              <a:spcBef>
                <a:spcPts val="0"/>
              </a:spcBef>
              <a:buFontTx/>
              <a:buNone/>
              <a:defRPr sz="1800" b="1" i="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FirstName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6D013B-8C8D-41F3-95C8-00B5790756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66075" y="3276958"/>
            <a:ext cx="5597525" cy="1011792"/>
          </a:xfrm>
        </p:spPr>
        <p:txBody>
          <a:bodyPr>
            <a:normAutofit/>
          </a:bodyPr>
          <a:lstStyle>
            <a:lvl1pPr marL="0" indent="0">
              <a:lnSpc>
                <a:spcPts val="2260"/>
              </a:lnSpc>
              <a:spcBef>
                <a:spcPts val="0"/>
              </a:spcBef>
              <a:buNone/>
              <a:defRPr sz="1800"/>
            </a:lvl1pPr>
          </a:lstStyle>
          <a:p>
            <a:pPr lvl="0"/>
            <a:r>
              <a:rPr lang="en-US" b="0">
                <a:solidFill>
                  <a:schemeClr val="tx1"/>
                </a:solidFill>
              </a:rPr>
              <a:t>Title, department</a:t>
            </a:r>
          </a:p>
          <a:p>
            <a:pPr lvl="0"/>
            <a:r>
              <a:rPr lang="en-US" b="0">
                <a:solidFill>
                  <a:schemeClr val="tx1"/>
                </a:solidFill>
              </a:rPr>
              <a:t>Email</a:t>
            </a:r>
          </a:p>
          <a:p>
            <a:pPr lvl="0"/>
            <a:r>
              <a:rPr lang="en-US" b="0">
                <a:solidFill>
                  <a:schemeClr val="tx1"/>
                </a:solidFill>
              </a:rPr>
              <a:t>Phone</a:t>
            </a:r>
          </a:p>
        </p:txBody>
      </p:sp>
      <p:pic>
        <p:nvPicPr>
          <p:cNvPr id="3" name="Picture 2" descr="Imagine 2050 Logo">
            <a:extLst>
              <a:ext uri="{FF2B5EF4-FFF2-40B4-BE49-F238E27FC236}">
                <a16:creationId xmlns:a16="http://schemas.microsoft.com/office/drawing/2014/main" id="{62BA3203-F698-5CA7-9089-3F8C08299F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1400" y="6271437"/>
            <a:ext cx="2757343" cy="66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54003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 m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utdoors photograph of Minneapolis Flour Mill district on the Mississippi river">
            <a:extLst>
              <a:ext uri="{FF2B5EF4-FFF2-40B4-BE49-F238E27FC236}">
                <a16:creationId xmlns:a16="http://schemas.microsoft.com/office/drawing/2014/main" id="{C2EAEE73-F372-AA42-98C7-56151389CC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320167" cy="8229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191E55B-8B40-F34F-8230-535DA19EA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0"/>
            <a:ext cx="1066802" cy="1066802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123E8B-197F-E143-92D5-422D3061A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6628" y="5824024"/>
            <a:ext cx="2191637" cy="15042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2A522B-D1DF-48B7-B4D8-401566177D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2362199" y="3276600"/>
            <a:ext cx="8229600" cy="1676400"/>
          </a:xfrm>
        </p:spPr>
        <p:txBody>
          <a:bodyPr>
            <a:noAutofit/>
          </a:bodyPr>
          <a:lstStyle>
            <a:lvl1pPr algn="ctr">
              <a:defRPr sz="9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Learn more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674B291-8D32-A44C-AC60-294C3A14999C}"/>
              </a:ext>
            </a:extLst>
          </p:cNvPr>
          <p:cNvSpPr txBox="1">
            <a:spLocks/>
          </p:cNvSpPr>
          <p:nvPr userDrawn="1"/>
        </p:nvSpPr>
        <p:spPr>
          <a:xfrm>
            <a:off x="7950749" y="3161655"/>
            <a:ext cx="5821521" cy="953146"/>
          </a:xfrm>
          <a:prstGeom prst="rect">
            <a:avLst/>
          </a:prstGeom>
        </p:spPr>
        <p:txBody>
          <a:bodyPr lIns="0" tIns="0" rIns="0" bIns="0"/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</a:pPr>
            <a:r>
              <a:rPr lang="en-US" sz="2800" b="1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out more at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</a:pPr>
            <a:r>
              <a:rPr lang="en-US" sz="2800" b="1" err="1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metrocouncil.org</a:t>
            </a:r>
            <a:r>
              <a:rPr lang="en-US" sz="2800" b="1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/imagine2050</a:t>
            </a:r>
          </a:p>
        </p:txBody>
      </p:sp>
      <p:pic>
        <p:nvPicPr>
          <p:cNvPr id="3" name="Picture 2" descr="Imagine 2050 Logo">
            <a:extLst>
              <a:ext uri="{FF2B5EF4-FFF2-40B4-BE49-F238E27FC236}">
                <a16:creationId xmlns:a16="http://schemas.microsoft.com/office/drawing/2014/main" id="{CB9C1F33-0E37-D52D-10E6-31EED239CE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1400" y="6271437"/>
            <a:ext cx="2757343" cy="66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73421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 mo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96388C9F-F72C-FE4D-AAA7-2EDD8AC169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7315199" cy="8229600"/>
          </a:xfrm>
        </p:spPr>
        <p:txBody>
          <a:bodyPr anchor="t">
            <a:noAutofit/>
          </a:bodyPr>
          <a:lstStyle>
            <a:lvl1pPr marL="457200" indent="0" algn="ctr">
              <a:lnSpc>
                <a:spcPct val="100000"/>
              </a:lnSpc>
              <a:buNone/>
              <a:tabLst/>
              <a:defRPr/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Insert picture by clicking icon </a:t>
            </a:r>
            <a:br>
              <a:rPr lang="en-US"/>
            </a:br>
            <a:r>
              <a:rPr lang="en-US"/>
              <a:t>and be sure the “thank you” text</a:t>
            </a:r>
            <a:br>
              <a:rPr lang="en-US"/>
            </a:br>
            <a:r>
              <a:rPr lang="en-US"/>
              <a:t>is readable over the photo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91E55B-8B40-F34F-8230-535DA19EA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563600" y="0"/>
            <a:ext cx="1066802" cy="1066802"/>
          </a:xfrm>
          <a:prstGeom prst="rect">
            <a:avLst/>
          </a:prstGeom>
          <a:solidFill>
            <a:srgbClr val="B5D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123E8B-197F-E143-92D5-422D3061A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6628" y="5824024"/>
            <a:ext cx="2191637" cy="15042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2A522B-D1DF-48B7-B4D8-401566177D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2133597" y="3276600"/>
            <a:ext cx="8229600" cy="1676400"/>
          </a:xfrm>
        </p:spPr>
        <p:txBody>
          <a:bodyPr>
            <a:noAutofit/>
          </a:bodyPr>
          <a:lstStyle>
            <a:lvl1pPr algn="ctr">
              <a:defRPr sz="9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Learn more</a:t>
            </a:r>
          </a:p>
        </p:txBody>
      </p:sp>
      <p:pic>
        <p:nvPicPr>
          <p:cNvPr id="3" name="Picture 2" descr="Imagine 2050 Logo">
            <a:extLst>
              <a:ext uri="{FF2B5EF4-FFF2-40B4-BE49-F238E27FC236}">
                <a16:creationId xmlns:a16="http://schemas.microsoft.com/office/drawing/2014/main" id="{D2544278-7596-DBEF-46A6-DD90124B57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1400" y="6271437"/>
            <a:ext cx="2757343" cy="66276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58DCC24-FD25-3DE1-6462-ADC64B2C08E4}"/>
              </a:ext>
            </a:extLst>
          </p:cNvPr>
          <p:cNvSpPr txBox="1">
            <a:spLocks/>
          </p:cNvSpPr>
          <p:nvPr userDrawn="1"/>
        </p:nvSpPr>
        <p:spPr>
          <a:xfrm>
            <a:off x="7950749" y="3161655"/>
            <a:ext cx="5821521" cy="953146"/>
          </a:xfrm>
          <a:prstGeom prst="rect">
            <a:avLst/>
          </a:prstGeom>
        </p:spPr>
        <p:txBody>
          <a:bodyPr lIns="0" tIns="0" rIns="0" bIns="0"/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</a:pPr>
            <a:r>
              <a:rPr lang="en-US" sz="2800" b="1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out more at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</a:pPr>
            <a:r>
              <a:rPr lang="en-US" sz="2800" b="1" err="1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metrocouncil.org</a:t>
            </a:r>
            <a:r>
              <a:rPr lang="en-US" sz="2800" b="1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/imagine2050</a:t>
            </a:r>
          </a:p>
        </p:txBody>
      </p:sp>
    </p:spTree>
    <p:extLst>
      <p:ext uri="{BB962C8B-B14F-4D97-AF65-F5344CB8AC3E}">
        <p14:creationId xmlns:p14="http://schemas.microsoft.com/office/powerpoint/2010/main" val="3700271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of Met Counc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utdoor photograph of bridge over the Mississippi river, with Minneapolis, Minnesota in background">
            <a:extLst>
              <a:ext uri="{FF2B5EF4-FFF2-40B4-BE49-F238E27FC236}">
                <a16:creationId xmlns:a16="http://schemas.microsoft.com/office/drawing/2014/main" id="{DC56C798-99C2-1E46-85D3-65CDCD891C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8870" y="0"/>
            <a:ext cx="7331529" cy="8229600"/>
          </a:xfrm>
          <a:prstGeom prst="rect">
            <a:avLst/>
          </a:prstGeom>
        </p:spPr>
      </p:pic>
      <p:pic>
        <p:nvPicPr>
          <p:cNvPr id="9" name="Picture 8" descr="Outdoor photograph of train tracks along the Mississippi river, leading to Saint Paul, Minnesota">
            <a:extLst>
              <a:ext uri="{FF2B5EF4-FFF2-40B4-BE49-F238E27FC236}">
                <a16:creationId xmlns:a16="http://schemas.microsoft.com/office/drawing/2014/main" id="{3B6FD3F7-EB19-2D46-AB47-0A01C4B985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298871" cy="82296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855449D-36D6-CB45-90FD-D96BDDC96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"/>
            <a:ext cx="14630400" cy="2039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92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74F6DD5-DB13-DC4A-AD42-A3821EFE3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V="1">
            <a:off x="4865912" y="636814"/>
            <a:ext cx="0" cy="119198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90ED3DF6-57C7-144A-B772-0C2C041F3135}"/>
              </a:ext>
            </a:extLst>
          </p:cNvPr>
          <p:cNvSpPr/>
          <p:nvPr userDrawn="1"/>
        </p:nvSpPr>
        <p:spPr>
          <a:xfrm>
            <a:off x="987661" y="595541"/>
            <a:ext cx="20099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>
                <a:latin typeface="Arial" panose="020B0604020202020204" pitchFamily="34" charset="0"/>
                <a:cs typeface="Arial" panose="020B0604020202020204" pitchFamily="34" charset="0"/>
              </a:rPr>
              <a:t>Metropolitan Council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FEB3FC-C79E-6C47-9499-688D5E202145}"/>
              </a:ext>
            </a:extLst>
          </p:cNvPr>
          <p:cNvSpPr/>
          <p:nvPr userDrawn="1"/>
        </p:nvSpPr>
        <p:spPr>
          <a:xfrm>
            <a:off x="5289613" y="1164325"/>
            <a:ext cx="90958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spc="300">
                <a:latin typeface="Arial" panose="020B0604020202020204" pitchFamily="34" charset="0"/>
                <a:cs typeface="Arial" panose="020B0604020202020204" pitchFamily="34" charset="0"/>
              </a:rPr>
              <a:t>Creating the foundation for a thriving region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7F4119-B362-7145-B8E4-F62A4C81F343}"/>
              </a:ext>
            </a:extLst>
          </p:cNvPr>
          <p:cNvSpPr txBox="1"/>
          <p:nvPr userDrawn="1"/>
        </p:nvSpPr>
        <p:spPr>
          <a:xfrm>
            <a:off x="968190" y="850511"/>
            <a:ext cx="3490471" cy="790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760"/>
              </a:lnSpc>
              <a:spcAft>
                <a:spcPts val="600"/>
              </a:spcAft>
            </a:pPr>
            <a:r>
              <a:rPr lang="en-US" sz="4800" b="1">
                <a:latin typeface="Arial" panose="020B0604020202020204" pitchFamily="34" charset="0"/>
                <a:cs typeface="Arial" panose="020B0604020202020204" pitchFamily="34" charset="0"/>
              </a:rPr>
              <a:t>Our impact</a:t>
            </a:r>
          </a:p>
        </p:txBody>
      </p:sp>
    </p:spTree>
    <p:extLst>
      <p:ext uri="{BB962C8B-B14F-4D97-AF65-F5344CB8AC3E}">
        <p14:creationId xmlns:p14="http://schemas.microsoft.com/office/powerpoint/2010/main" val="1679523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2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84.xml"/><Relationship Id="rId4" Type="http://schemas.openxmlformats.org/officeDocument/2006/relationships/slideLayout" Target="../slideLayouts/slideLayout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CAF85D-CD8D-D642-8E0D-E87CE15F9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75" y="438150"/>
            <a:ext cx="12617450" cy="1590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Title Theme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A1B6D-B7F9-F04F-B295-7E8FB111A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6475" y="2190750"/>
            <a:ext cx="12617450" cy="522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93CC1-76EA-DE42-94CD-29E8BF3041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6475" y="7627938"/>
            <a:ext cx="3290888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92B74-42A6-1F46-AC91-AA10094C77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638" y="7627938"/>
            <a:ext cx="4937125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E80A4-6A2B-984A-BC1D-D4B97AF9B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33038" y="7627938"/>
            <a:ext cx="329088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3C962-D22B-8642-B317-ADD55DE83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979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08" r:id="rId2"/>
    <p:sldLayoutId id="2147484194" r:id="rId3"/>
    <p:sldLayoutId id="2147484196" r:id="rId4"/>
    <p:sldLayoutId id="2147484197" r:id="rId5"/>
    <p:sldLayoutId id="2147484198" r:id="rId6"/>
    <p:sldLayoutId id="2147484199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CAF85D-CD8D-D642-8E0D-E87CE15F9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75" y="438150"/>
            <a:ext cx="12617450" cy="1590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Basic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A1B6D-B7F9-F04F-B295-7E8FB111A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6475" y="2190750"/>
            <a:ext cx="12617450" cy="522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93CC1-76EA-DE42-94CD-29E8BF3041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6475" y="7627938"/>
            <a:ext cx="3290888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92B74-42A6-1F46-AC91-AA10094C77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638" y="7627938"/>
            <a:ext cx="4937125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E80A4-6A2B-984A-BC1D-D4B97AF9B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33038" y="7627938"/>
            <a:ext cx="329088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3C962-D22B-8642-B317-ADD55DE83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47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820" r:id="rId2"/>
    <p:sldLayoutId id="2147483821" r:id="rId3"/>
    <p:sldLayoutId id="2147483822" r:id="rId4"/>
    <p:sldLayoutId id="2147484184" r:id="rId5"/>
    <p:sldLayoutId id="2147484185" r:id="rId6"/>
    <p:sldLayoutId id="2147484186" r:id="rId7"/>
    <p:sldLayoutId id="2147484193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CAF85D-CD8D-D642-8E0D-E87CE15F9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75" y="438150"/>
            <a:ext cx="12617450" cy="1590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err="1"/>
              <a:t>Metc</a:t>
            </a:r>
            <a:r>
              <a:rPr lang="en-US"/>
              <a:t> Theme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A1B6D-B7F9-F04F-B295-7E8FB111A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6475" y="2190750"/>
            <a:ext cx="12617450" cy="522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93CC1-76EA-DE42-94CD-29E8BF3041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6475" y="7627938"/>
            <a:ext cx="3290888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92B74-42A6-1F46-AC91-AA10094C77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638" y="7627938"/>
            <a:ext cx="4937125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E80A4-6A2B-984A-BC1D-D4B97AF9B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33038" y="7627938"/>
            <a:ext cx="329088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3C962-D22B-8642-B317-ADD55DE83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233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2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88" r:id="rId7"/>
    <p:sldLayoutId id="2147484172" r:id="rId8"/>
    <p:sldLayoutId id="2147484173" r:id="rId9"/>
    <p:sldLayoutId id="2147484174" r:id="rId10"/>
    <p:sldLayoutId id="2147484175" r:id="rId11"/>
    <p:sldLayoutId id="2147484176" r:id="rId12"/>
    <p:sldLayoutId id="2147484177" r:id="rId13"/>
    <p:sldLayoutId id="2147484178" r:id="rId14"/>
    <p:sldLayoutId id="2147484189" r:id="rId15"/>
    <p:sldLayoutId id="2147484179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CAF85D-CD8D-D642-8E0D-E87CE15F9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75" y="438150"/>
            <a:ext cx="12617450" cy="1590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CD Theme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A1B6D-B7F9-F04F-B295-7E8FB111A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6475" y="2190750"/>
            <a:ext cx="12617450" cy="522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93CC1-76EA-DE42-94CD-29E8BF3041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6475" y="7627938"/>
            <a:ext cx="3290888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92B74-42A6-1F46-AC91-AA10094C77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638" y="7627938"/>
            <a:ext cx="4937125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E80A4-6A2B-984A-BC1D-D4B97AF9B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33038" y="7627938"/>
            <a:ext cx="329088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3C962-D22B-8642-B317-ADD55DE83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3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800" r:id="rId2"/>
    <p:sldLayoutId id="2147483753" r:id="rId3"/>
    <p:sldLayoutId id="2147483846" r:id="rId4"/>
    <p:sldLayoutId id="2147483757" r:id="rId5"/>
    <p:sldLayoutId id="2147483802" r:id="rId6"/>
    <p:sldLayoutId id="2147483761" r:id="rId7"/>
    <p:sldLayoutId id="2147483803" r:id="rId8"/>
    <p:sldLayoutId id="2147483765" r:id="rId9"/>
    <p:sldLayoutId id="2147483804" r:id="rId10"/>
    <p:sldLayoutId id="2147483773" r:id="rId11"/>
    <p:sldLayoutId id="2147483774" r:id="rId12"/>
    <p:sldLayoutId id="2147483775" r:id="rId13"/>
    <p:sldLayoutId id="2147483776" r:id="rId14"/>
    <p:sldLayoutId id="2147484190" r:id="rId15"/>
    <p:sldLayoutId id="2147484152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CAF85D-CD8D-D642-8E0D-E87CE15F9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75" y="438150"/>
            <a:ext cx="12617450" cy="1590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ES Theme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A1B6D-B7F9-F04F-B295-7E8FB111A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6475" y="2190750"/>
            <a:ext cx="12617450" cy="522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93CC1-76EA-DE42-94CD-29E8BF3041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6475" y="7627938"/>
            <a:ext cx="3290888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92B74-42A6-1F46-AC91-AA10094C77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638" y="7627938"/>
            <a:ext cx="4937125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E80A4-6A2B-984A-BC1D-D4B97AF9B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33038" y="7627938"/>
            <a:ext cx="329088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3C962-D22B-8642-B317-ADD55DE83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680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7" r:id="rId1"/>
    <p:sldLayoutId id="2147484138" r:id="rId2"/>
    <p:sldLayoutId id="2147484139" r:id="rId3"/>
    <p:sldLayoutId id="2147484140" r:id="rId4"/>
    <p:sldLayoutId id="2147484141" r:id="rId5"/>
    <p:sldLayoutId id="2147484142" r:id="rId6"/>
    <p:sldLayoutId id="2147484143" r:id="rId7"/>
    <p:sldLayoutId id="2147484144" r:id="rId8"/>
    <p:sldLayoutId id="2147484145" r:id="rId9"/>
    <p:sldLayoutId id="2147484146" r:id="rId10"/>
    <p:sldLayoutId id="2147484154" r:id="rId11"/>
    <p:sldLayoutId id="2147484148" r:id="rId12"/>
    <p:sldLayoutId id="2147484149" r:id="rId13"/>
    <p:sldLayoutId id="2147484150" r:id="rId14"/>
    <p:sldLayoutId id="2147484191" r:id="rId15"/>
    <p:sldLayoutId id="2147484151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CAF85D-CD8D-D642-8E0D-E87CE15F9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75" y="438150"/>
            <a:ext cx="12617450" cy="1590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MTS Theme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A1B6D-B7F9-F04F-B295-7E8FB111A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6475" y="2190750"/>
            <a:ext cx="12617450" cy="522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93CC1-76EA-DE42-94CD-29E8BF3041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6475" y="7627938"/>
            <a:ext cx="3290888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92B74-42A6-1F46-AC91-AA10094C77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638" y="7627938"/>
            <a:ext cx="4937125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E80A4-6A2B-984A-BC1D-D4B97AF9B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33038" y="7627938"/>
            <a:ext cx="329088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3C962-D22B-8642-B317-ADD55DE83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44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  <p:sldLayoutId id="2147484104" r:id="rId12"/>
    <p:sldLayoutId id="2147484105" r:id="rId13"/>
    <p:sldLayoutId id="2147484155" r:id="rId14"/>
    <p:sldLayoutId id="2147484192" r:id="rId15"/>
    <p:sldLayoutId id="2147484153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CAF85D-CD8D-D642-8E0D-E87CE15F9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75" y="438150"/>
            <a:ext cx="12617450" cy="1590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Thank You Theme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A1B6D-B7F9-F04F-B295-7E8FB111A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6475" y="2190750"/>
            <a:ext cx="12617450" cy="522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93CC1-76EA-DE42-94CD-29E8BF3041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6475" y="7627938"/>
            <a:ext cx="3290888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92B74-42A6-1F46-AC91-AA10094C77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638" y="7627938"/>
            <a:ext cx="4937125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E80A4-6A2B-984A-BC1D-D4B97AF9B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33038" y="7627938"/>
            <a:ext cx="329088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3C962-D22B-8642-B317-ADD55DE83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237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5" r:id="rId2"/>
    <p:sldLayoutId id="2147483843" r:id="rId3"/>
    <p:sldLayoutId id="2147483704" r:id="rId4"/>
    <p:sldLayoutId id="2147483844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9.jpg"/><Relationship Id="rId4" Type="http://schemas.openxmlformats.org/officeDocument/2006/relationships/image" Target="../media/image4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CD9C381E-6DD4-B242-889C-B4F40EAED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 fontScale="90000"/>
          </a:bodyPr>
          <a:lstStyle/>
          <a:p>
            <a:r>
              <a:rPr lang="en-US" dirty="0"/>
              <a:t>Community-Centered Engagement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9D934D2D-E0FC-F41B-A440-45F060AF87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Equity Advisory Committee</a:t>
            </a:r>
          </a:p>
          <a:p>
            <a:r>
              <a:rPr lang="en-US" dirty="0"/>
              <a:t>May 21, 2024</a:t>
            </a:r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3D2338B3-5CF5-B9FB-2D2B-CCD2C48EFE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Michelle Fure</a:t>
            </a:r>
          </a:p>
        </p:txBody>
      </p:sp>
    </p:spTree>
    <p:extLst>
      <p:ext uri="{BB962C8B-B14F-4D97-AF65-F5344CB8AC3E}">
        <p14:creationId xmlns:p14="http://schemas.microsoft.com/office/powerpoint/2010/main" val="3886386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A87D855-8C74-A4D7-D624-8A7240403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Imagine 2050 engagement framework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35A937E-951A-72D5-0C33-D283E2550AC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Commitments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76941A4-607D-DD8D-5DD7-0A81F1F195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34562" y="3510097"/>
            <a:ext cx="3421384" cy="378306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Build trust</a:t>
            </a:r>
          </a:p>
          <a:p>
            <a:r>
              <a:rPr lang="en-US" dirty="0"/>
              <a:t>Relational</a:t>
            </a:r>
          </a:p>
          <a:p>
            <a:r>
              <a:rPr lang="en-US" dirty="0"/>
              <a:t>Go beyond project engagement</a:t>
            </a:r>
          </a:p>
          <a:p>
            <a:r>
              <a:rPr lang="en-US" dirty="0"/>
              <a:t>Co-creation</a:t>
            </a:r>
          </a:p>
          <a:p>
            <a:r>
              <a:rPr lang="en-US" dirty="0"/>
              <a:t>Transparency</a:t>
            </a:r>
          </a:p>
          <a:p>
            <a:r>
              <a:rPr lang="en-US" dirty="0"/>
              <a:t>Dedicating financial resources</a:t>
            </a:r>
          </a:p>
          <a:p>
            <a:r>
              <a:rPr lang="en-US" dirty="0"/>
              <a:t>Measure effectiveness</a:t>
            </a:r>
          </a:p>
          <a:p>
            <a:r>
              <a:rPr lang="en-US" dirty="0"/>
              <a:t>Advisory committee recruitment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51E0FA-7B46-F6FB-5251-B9798D2F7AA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Policy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ECAD132-AE15-7D98-5B7C-EACD14084A8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01761" y="3510097"/>
            <a:ext cx="3421384" cy="378306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Compensate community members for time and expertise</a:t>
            </a:r>
          </a:p>
          <a:p>
            <a:r>
              <a:rPr lang="en-US" dirty="0"/>
              <a:t>Intentionally plan with communities, where and when it’s most effective for community participation</a:t>
            </a:r>
          </a:p>
          <a:p>
            <a:r>
              <a:rPr lang="en-US" dirty="0"/>
              <a:t>Engage to tangible impact decisions</a:t>
            </a:r>
          </a:p>
          <a:p>
            <a:r>
              <a:rPr lang="en-US" dirty="0"/>
              <a:t>Partner with community, prioritize overburdened communities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40FD460-B497-163F-F11E-78D1277F3FE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Actions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A1D7D5A-81F6-C242-89F8-9ABB08297B6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829455" y="3510097"/>
            <a:ext cx="3421384" cy="403645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Address prohibitions for compensation</a:t>
            </a:r>
          </a:p>
          <a:p>
            <a:r>
              <a:rPr lang="en-US" dirty="0"/>
              <a:t>Highlight best practices in government engagement</a:t>
            </a:r>
          </a:p>
          <a:p>
            <a:r>
              <a:rPr lang="en-US" dirty="0"/>
              <a:t>Establish expectations for engagement budgeting</a:t>
            </a:r>
          </a:p>
          <a:p>
            <a:r>
              <a:rPr lang="en-US" dirty="0"/>
              <a:t>Identify expectations for co-creation</a:t>
            </a:r>
          </a:p>
          <a:p>
            <a:r>
              <a:rPr lang="en-US" dirty="0"/>
              <a:t>Create an assessment tool</a:t>
            </a:r>
          </a:p>
          <a:p>
            <a:r>
              <a:rPr lang="en-US" dirty="0"/>
              <a:t>Engage community in defining measures, expectations </a:t>
            </a:r>
          </a:p>
        </p:txBody>
      </p:sp>
    </p:spTree>
    <p:extLst>
      <p:ext uri="{BB962C8B-B14F-4D97-AF65-F5344CB8AC3E}">
        <p14:creationId xmlns:p14="http://schemas.microsoft.com/office/powerpoint/2010/main" val="2845609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A0EB7A-9317-9EC3-955E-843A86F96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Engaging on the framework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612CA16-72BF-78C1-B830-E47DA2480A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64843" y="2235200"/>
            <a:ext cx="6736756" cy="484188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What does transparency look/feel like?</a:t>
            </a:r>
          </a:p>
          <a:p>
            <a:r>
              <a:rPr lang="en-US" dirty="0">
                <a:latin typeface="Arial"/>
                <a:cs typeface="Arial"/>
              </a:rPr>
              <a:t>What does accountability look/feel like?</a:t>
            </a:r>
          </a:p>
          <a:p>
            <a:r>
              <a:rPr lang="en-US" dirty="0">
                <a:latin typeface="Arial"/>
                <a:cs typeface="Arial"/>
              </a:rPr>
              <a:t>What does it mean to truly center community voices in our processes?</a:t>
            </a:r>
          </a:p>
          <a:p>
            <a:r>
              <a:rPr lang="en-US" dirty="0">
                <a:latin typeface="Arial"/>
                <a:cs typeface="Arial"/>
              </a:rPr>
              <a:t>Qualitative and quantitative measures</a:t>
            </a:r>
          </a:p>
          <a:p>
            <a:r>
              <a:rPr lang="en-US" dirty="0">
                <a:latin typeface="Arial"/>
                <a:cs typeface="Arial"/>
              </a:rPr>
              <a:t>Budgeting practices</a:t>
            </a:r>
          </a:p>
          <a:p>
            <a:r>
              <a:rPr lang="en-US" dirty="0">
                <a:latin typeface="Arial"/>
                <a:cs typeface="Arial"/>
              </a:rPr>
              <a:t>Engagement principles</a:t>
            </a:r>
          </a:p>
          <a:p>
            <a:endParaRPr 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b="1" i="1" dirty="0">
                <a:latin typeface="Arial"/>
                <a:cs typeface="Arial"/>
              </a:rPr>
              <a:t>Our ask today: </a:t>
            </a:r>
          </a:p>
          <a:p>
            <a:pPr marL="0" indent="0">
              <a:buNone/>
            </a:pPr>
            <a:r>
              <a:rPr lang="en-US" b="1" dirty="0">
                <a:latin typeface="Arial"/>
                <a:cs typeface="Arial"/>
              </a:rPr>
              <a:t>How can we partner with the EAC to gather feedback on these items? </a:t>
            </a:r>
          </a:p>
          <a:p>
            <a:pPr marL="0" indent="0">
              <a:buNone/>
            </a:pPr>
            <a:endParaRPr 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b="1" dirty="0">
                <a:latin typeface="Arial"/>
                <a:cs typeface="Arial"/>
              </a:rPr>
              <a:t>What can we do to support EAC’s work, Met Council decision-making processes?</a:t>
            </a:r>
          </a:p>
          <a:p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  <a:p>
            <a:pPr marL="0" indent="0">
              <a:buNone/>
            </a:pPr>
            <a:endParaRPr lang="en-US" dirty="0">
              <a:latin typeface="Arial"/>
              <a:cs typeface="Arial"/>
            </a:endParaRPr>
          </a:p>
        </p:txBody>
      </p:sp>
      <p:pic>
        <p:nvPicPr>
          <p:cNvPr id="3" name="Picture Placeholder 2" descr="Meeting with solid fill">
            <a:extLst>
              <a:ext uri="{FF2B5EF4-FFF2-40B4-BE49-F238E27FC236}">
                <a16:creationId xmlns:a16="http://schemas.microsoft.com/office/drawing/2014/main" id="{E2C3F979-124F-C618-B665-C95EFA2974D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049" r="10049"/>
          <a:stretch>
            <a:fillRect/>
          </a:stretch>
        </p:blipFill>
        <p:spPr>
          <a:xfrm>
            <a:off x="532009" y="1704815"/>
            <a:ext cx="5013701" cy="6524786"/>
          </a:xfrm>
        </p:spPr>
      </p:pic>
    </p:spTree>
    <p:extLst>
      <p:ext uri="{BB962C8B-B14F-4D97-AF65-F5344CB8AC3E}">
        <p14:creationId xmlns:p14="http://schemas.microsoft.com/office/powerpoint/2010/main" val="3364286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72E967C-0436-E72C-DAA4-F02791CA7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FCB893-A2B7-AF4C-6EA7-9C189AADAB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Michelle Fure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BDB1E6-6E9E-B799-FBDB-02BBC39924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Public Involvement &amp; Communications Manager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DF6DAA4-BAB8-1763-E292-19C52F5F5E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michelle.fure@metc.state.mn.us</a:t>
            </a:r>
          </a:p>
        </p:txBody>
      </p:sp>
    </p:spTree>
    <p:extLst>
      <p:ext uri="{BB962C8B-B14F-4D97-AF65-F5344CB8AC3E}">
        <p14:creationId xmlns:p14="http://schemas.microsoft.com/office/powerpoint/2010/main" val="683957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3">
            <a:extLst>
              <a:ext uri="{FF2B5EF4-FFF2-40B4-BE49-F238E27FC236}">
                <a16:creationId xmlns:a16="http://schemas.microsoft.com/office/drawing/2014/main" id="{B0483C4F-49D9-4071-90E7-3D9FD11611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30311"/>
              </p:ext>
            </p:extLst>
          </p:nvPr>
        </p:nvGraphicFramePr>
        <p:xfrm>
          <a:off x="8402766" y="2183426"/>
          <a:ext cx="4976446" cy="221162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457019">
                  <a:extLst>
                    <a:ext uri="{9D8B030D-6E8A-4147-A177-3AD203B41FA5}">
                      <a16:colId xmlns:a16="http://schemas.microsoft.com/office/drawing/2014/main" val="3746046574"/>
                    </a:ext>
                  </a:extLst>
                </a:gridCol>
                <a:gridCol w="519427">
                  <a:extLst>
                    <a:ext uri="{9D8B030D-6E8A-4147-A177-3AD203B41FA5}">
                      <a16:colId xmlns:a16="http://schemas.microsoft.com/office/drawing/2014/main" val="2282922720"/>
                    </a:ext>
                  </a:extLst>
                </a:gridCol>
              </a:tblGrid>
              <a:tr h="4169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Background on public engagement</a:t>
                      </a:r>
                    </a:p>
                  </a:txBody>
                  <a:tcPr marL="109728" marR="109728" marT="54864" marB="54864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4557610"/>
                  </a:ext>
                </a:extLst>
              </a:tr>
              <a:tr h="4169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Imbedding engagement in regional development guide</a:t>
                      </a:r>
                    </a:p>
                  </a:txBody>
                  <a:tcPr marL="109728" marR="109728" marT="54864" marB="54864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9867086"/>
                  </a:ext>
                </a:extLst>
              </a:tr>
              <a:tr h="5261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Recommended actions and commitments</a:t>
                      </a:r>
                    </a:p>
                  </a:txBody>
                  <a:tcPr marL="109728" marR="109728" marT="54864" marB="54864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194410"/>
                  </a:ext>
                </a:extLst>
              </a:tr>
              <a:tr h="4169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0" i="0" dirty="0">
                          <a:latin typeface="Arial"/>
                          <a:cs typeface="Arial"/>
                        </a:rPr>
                        <a:t>Community engagement discussion</a:t>
                      </a:r>
                      <a:endParaRPr lang="en-US" dirty="0"/>
                    </a:p>
                  </a:txBody>
                  <a:tcPr marL="109728" marR="109728" marT="54864" marB="54864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4165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4355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7CAEB-365F-CE74-66C4-5BA1D617D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5B9B6-96C0-745B-A081-21D80DAF1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253" y="395815"/>
            <a:ext cx="11821347" cy="1228725"/>
          </a:xfrm>
        </p:spPr>
        <p:txBody>
          <a:bodyPr/>
          <a:lstStyle/>
          <a:p>
            <a:r>
              <a:rPr lang="en-US" dirty="0"/>
              <a:t>Background – Public Engagement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E3C8F5-1923-9432-0721-216D73F604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533" y="2192161"/>
            <a:ext cx="11786067" cy="585788"/>
          </a:xfrm>
        </p:spPr>
        <p:txBody>
          <a:bodyPr/>
          <a:lstStyle/>
          <a:p>
            <a:r>
              <a:rPr lang="en-US" dirty="0"/>
              <a:t>From principles to practice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0775194-9B89-58AA-D997-D7CC53B102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6000" y="2942319"/>
            <a:ext cx="11798769" cy="408379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cs typeface="Arial"/>
              </a:rPr>
              <a:t>Thrive MSP 2040 committed to engaging a full cross-section of the community in decision-making. </a:t>
            </a:r>
          </a:p>
          <a:p>
            <a:pPr marL="971550" lvl="1" indent="-285750"/>
            <a:r>
              <a:rPr lang="en-US" sz="2400" dirty="0">
                <a:latin typeface="+mn-lt"/>
                <a:cs typeface="Arial"/>
              </a:rPr>
              <a:t>Shifting to a more relational engagement approach</a:t>
            </a:r>
          </a:p>
          <a:p>
            <a:pPr marL="971550" lvl="1" indent="-285750"/>
            <a:r>
              <a:rPr lang="en-US" sz="2400" dirty="0">
                <a:latin typeface="+mn-lt"/>
                <a:cs typeface="Arial"/>
              </a:rPr>
              <a:t>Acknowledging and moving toward compensation for community expertise</a:t>
            </a:r>
          </a:p>
          <a:p>
            <a:pPr marL="971550" lvl="1" indent="-285750"/>
            <a:r>
              <a:rPr lang="en-US" sz="2400" dirty="0">
                <a:latin typeface="+mn-lt"/>
                <a:cs typeface="Arial"/>
              </a:rPr>
              <a:t>Process emerged from equity-related agenda of Met Council chair and community advocates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cs typeface="Arial"/>
              </a:rPr>
              <a:t>Co-created in partnership with community</a:t>
            </a:r>
          </a:p>
          <a:p>
            <a:pPr marL="1028700" lvl="1" indent="-342900"/>
            <a:r>
              <a:rPr lang="en-US" sz="2400" dirty="0">
                <a:latin typeface="+mn-lt"/>
                <a:cs typeface="Arial"/>
              </a:rPr>
              <a:t>Community leaders in partnership with Met Council</a:t>
            </a:r>
          </a:p>
          <a:p>
            <a:pPr marL="1028700" lvl="1" indent="-342900"/>
            <a:r>
              <a:rPr lang="en-US" sz="2400" dirty="0">
                <a:latin typeface="+mn-lt"/>
                <a:cs typeface="Arial"/>
              </a:rPr>
              <a:t>Community-led engagement to refine Public Engagement Plan</a:t>
            </a:r>
          </a:p>
          <a:p>
            <a:pPr marL="285750" indent="-285750"/>
            <a:endParaRPr lang="en-US" sz="2400" dirty="0">
              <a:latin typeface="+mn-lt"/>
              <a:cs typeface="Arial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40C3697-E633-C703-4FA7-9704352B62A2}"/>
              </a:ext>
            </a:extLst>
          </p:cNvPr>
          <p:cNvSpPr txBox="1">
            <a:spLocks/>
          </p:cNvSpPr>
          <p:nvPr/>
        </p:nvSpPr>
        <p:spPr>
          <a:xfrm>
            <a:off x="816967" y="2651505"/>
            <a:ext cx="12516291" cy="40649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1550" lvl="1" indent="-285750"/>
            <a:endParaRPr lang="en-US" sz="2400" dirty="0">
              <a:latin typeface="+mn-lt"/>
              <a:cs typeface="Arial"/>
            </a:endParaRPr>
          </a:p>
          <a:p>
            <a:endParaRPr lang="en-US" sz="2400" dirty="0">
              <a:solidFill>
                <a:srgbClr val="000000"/>
              </a:solidFill>
              <a:latin typeface="+mn-lt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+mn-lt"/>
              <a:cs typeface="Calibri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04431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CAAFD4A-C7F0-FDB4-BB58-C7A5D7D69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Principles for engagement</a:t>
            </a: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93DC2A42-6AC8-7A28-0FDC-AC3BD2395A56}"/>
              </a:ext>
            </a:extLst>
          </p:cNvPr>
          <p:cNvGraphicFramePr/>
          <p:nvPr/>
        </p:nvGraphicFramePr>
        <p:xfrm>
          <a:off x="1015534" y="2777068"/>
          <a:ext cx="12463400" cy="5327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71550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7CAEB-365F-CE74-66C4-5BA1D617D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5B9B6-96C0-745B-A081-21D80DAF1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253" y="395815"/>
            <a:ext cx="11821347" cy="1228725"/>
          </a:xfrm>
        </p:spPr>
        <p:txBody>
          <a:bodyPr/>
          <a:lstStyle/>
          <a:p>
            <a:r>
              <a:rPr lang="en-US" dirty="0"/>
              <a:t>What changed since Thrive MSP 2040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E3C8F5-1923-9432-0721-216D73F604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533" y="2192161"/>
            <a:ext cx="11786067" cy="585788"/>
          </a:xfrm>
        </p:spPr>
        <p:txBody>
          <a:bodyPr/>
          <a:lstStyle/>
          <a:p>
            <a:r>
              <a:rPr lang="en-US" dirty="0"/>
              <a:t>Changes in practice, lessons from community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0775194-9B89-58AA-D997-D7CC53B102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6000" y="2942319"/>
            <a:ext cx="11798769" cy="466639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cs typeface="Arial"/>
              </a:rPr>
              <a:t>Practices that included people impacted by processes in the structure and planned outcomes of engagement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cs typeface="Arial"/>
              </a:rPr>
              <a:t>Compensation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cs typeface="Arial"/>
              </a:rPr>
              <a:t>Internal business processes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cs typeface="Arial"/>
              </a:rPr>
              <a:t>Tribal relations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cs typeface="Arial"/>
              </a:rPr>
              <a:t>Learning from community and being explicit about commitments to repair past harms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40C3697-E633-C703-4FA7-9704352B62A2}"/>
              </a:ext>
            </a:extLst>
          </p:cNvPr>
          <p:cNvSpPr txBox="1">
            <a:spLocks/>
          </p:cNvSpPr>
          <p:nvPr/>
        </p:nvSpPr>
        <p:spPr>
          <a:xfrm>
            <a:off x="816967" y="2651505"/>
            <a:ext cx="12516291" cy="40649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1550" lvl="1" indent="-285750"/>
            <a:endParaRPr lang="en-US" sz="2400" dirty="0">
              <a:latin typeface="+mn-lt"/>
              <a:cs typeface="Arial"/>
            </a:endParaRPr>
          </a:p>
          <a:p>
            <a:endParaRPr lang="en-US" sz="2400" dirty="0">
              <a:solidFill>
                <a:srgbClr val="000000"/>
              </a:solidFill>
              <a:latin typeface="+mn-lt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+mn-lt"/>
              <a:cs typeface="Calibri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60520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41911A2-76A3-C254-7ACD-E4325FD69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A person sitting at a podium with a microphone in front of a crowd&#10;&#10;Description automatically generated">
            <a:extLst>
              <a:ext uri="{FF2B5EF4-FFF2-40B4-BE49-F238E27FC236}">
                <a16:creationId xmlns:a16="http://schemas.microsoft.com/office/drawing/2014/main" id="{31880615-D2EF-60BA-5734-14281EE3F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2221" y="1143706"/>
            <a:ext cx="3810000" cy="2781300"/>
          </a:xfrm>
          <a:prstGeom prst="rect">
            <a:avLst/>
          </a:prstGeom>
        </p:spPr>
      </p:pic>
      <p:pic>
        <p:nvPicPr>
          <p:cNvPr id="10" name="Picture 9" descr="A group of people standing around a poster&#10;&#10;Description automatically generated">
            <a:extLst>
              <a:ext uri="{FF2B5EF4-FFF2-40B4-BE49-F238E27FC236}">
                <a16:creationId xmlns:a16="http://schemas.microsoft.com/office/drawing/2014/main" id="{F0C0CCF8-EB64-BAE4-BE0F-F9382EF8E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4304593"/>
            <a:ext cx="5080000" cy="3695700"/>
          </a:xfrm>
          <a:prstGeom prst="rect">
            <a:avLst/>
          </a:prstGeom>
        </p:spPr>
      </p:pic>
      <p:pic>
        <p:nvPicPr>
          <p:cNvPr id="12" name="Picture 11" descr="A group of people working on a project&#10;&#10;Description automatically generated">
            <a:extLst>
              <a:ext uri="{FF2B5EF4-FFF2-40B4-BE49-F238E27FC236}">
                <a16:creationId xmlns:a16="http://schemas.microsoft.com/office/drawing/2014/main" id="{5B0D18EF-4449-67B3-5202-FD8613AC1F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716888" y="4308121"/>
            <a:ext cx="4470400" cy="3352800"/>
          </a:xfrm>
          <a:prstGeom prst="rect">
            <a:avLst/>
          </a:prstGeom>
        </p:spPr>
      </p:pic>
      <p:pic>
        <p:nvPicPr>
          <p:cNvPr id="14" name="Picture 13" descr="A group of women standing in a hallway&#10;&#10;Description automatically generated">
            <a:extLst>
              <a:ext uri="{FF2B5EF4-FFF2-40B4-BE49-F238E27FC236}">
                <a16:creationId xmlns:a16="http://schemas.microsoft.com/office/drawing/2014/main" id="{82B755C6-6077-9106-D339-7F4DCD0BC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0711" y="267406"/>
            <a:ext cx="50800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62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481AA-C0C1-E6FE-888C-3F1AD28A9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of the Equity Framework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95C455-3298-E098-25C7-B878431CE0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Equity Framework for the 2050 Regional Development Guide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5C8B8F-FA6A-BCC4-B6EE-BE0DD94703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9457" y="2886074"/>
            <a:ext cx="6122035" cy="408379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/>
                <a:cs typeface="Arial"/>
              </a:rPr>
              <a:t>Working with populations to co-create solutions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/>
                <a:cs typeface="Arial"/>
              </a:rPr>
              <a:t>Leading with community voices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/>
                <a:cs typeface="Arial"/>
              </a:rPr>
              <a:t>Community expertise guides work and we foster participatory decision-making processes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/>
                <a:cs typeface="Arial"/>
              </a:rPr>
              <a:t>Transparent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/>
                <a:cs typeface="Arial"/>
              </a:rPr>
              <a:t>Proactive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/>
                <a:cs typeface="Arial"/>
              </a:rPr>
              <a:t>Addresses historical context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/>
                <a:cs typeface="Arial"/>
              </a:rPr>
              <a:t>Innovation and imagination in connecting community voices to developed policy</a:t>
            </a:r>
          </a:p>
          <a:p>
            <a:endParaRPr lang="en-US" sz="2400" dirty="0">
              <a:latin typeface="Arial"/>
              <a:cs typeface="Arial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6439E00-9F8E-84B9-F1B8-2510CD0D8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315200" y="3345570"/>
            <a:ext cx="5999712" cy="2799258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479825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7CAEB-365F-CE74-66C4-5BA1D617D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5B9B6-96C0-745B-A081-21D80DAF1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253" y="395815"/>
            <a:ext cx="11821347" cy="1228725"/>
          </a:xfrm>
        </p:spPr>
        <p:txBody>
          <a:bodyPr/>
          <a:lstStyle/>
          <a:p>
            <a:r>
              <a:rPr lang="en-US" dirty="0"/>
              <a:t>Imagine 2050 engagement framework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E3C8F5-1923-9432-0721-216D73F604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533" y="2192161"/>
            <a:ext cx="11786067" cy="585788"/>
          </a:xfrm>
        </p:spPr>
        <p:txBody>
          <a:bodyPr/>
          <a:lstStyle/>
          <a:p>
            <a:r>
              <a:rPr lang="en-US" dirty="0"/>
              <a:t>Imagine 2050 progresses previous engagement by: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0775194-9B89-58AA-D997-D7CC53B102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6000" y="2942319"/>
            <a:ext cx="11798769" cy="466639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cs typeface="Arial"/>
              </a:rPr>
              <a:t>Centering community voices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cs typeface="Arial"/>
              </a:rPr>
              <a:t>Partnering with community as co-creators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cs typeface="Arial"/>
              </a:rPr>
              <a:t>Shared agenda-setting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cs typeface="Arial"/>
              </a:rPr>
              <a:t>Investing in community capacity building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cs typeface="Arial"/>
              </a:rPr>
              <a:t>Assets in 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cs typeface="Arial"/>
              </a:rPr>
              <a:t>Value of community voices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cs typeface="Arial"/>
              </a:rPr>
              <a:t>Prioritizing overburdened communities in engagement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40C3697-E633-C703-4FA7-9704352B62A2}"/>
              </a:ext>
            </a:extLst>
          </p:cNvPr>
          <p:cNvSpPr txBox="1">
            <a:spLocks/>
          </p:cNvSpPr>
          <p:nvPr/>
        </p:nvSpPr>
        <p:spPr>
          <a:xfrm>
            <a:off x="816967" y="2651505"/>
            <a:ext cx="12516291" cy="40649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1550" lvl="1" indent="-285750"/>
            <a:endParaRPr lang="en-US" sz="2400" dirty="0">
              <a:latin typeface="+mn-lt"/>
              <a:cs typeface="Arial"/>
            </a:endParaRPr>
          </a:p>
          <a:p>
            <a:endParaRPr lang="en-US" sz="2400" dirty="0">
              <a:solidFill>
                <a:srgbClr val="000000"/>
              </a:solidFill>
              <a:latin typeface="+mn-lt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+mn-lt"/>
              <a:cs typeface="Calibri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08945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C0A85-A8A8-7289-B4E4-F90A34646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939" y="116380"/>
            <a:ext cx="11821347" cy="1228725"/>
          </a:xfrm>
        </p:spPr>
        <p:txBody>
          <a:bodyPr/>
          <a:lstStyle/>
          <a:p>
            <a:r>
              <a:rPr lang="en-US" dirty="0"/>
              <a:t>Engagement spectrum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EE51636-6E5D-C8B1-22A3-804FE55EB4D3}"/>
              </a:ext>
            </a:extLst>
          </p:cNvPr>
          <p:cNvGraphicFramePr>
            <a:graphicFrameLocks noGrp="1"/>
          </p:cNvGraphicFramePr>
          <p:nvPr/>
        </p:nvGraphicFramePr>
        <p:xfrm>
          <a:off x="573167" y="1774716"/>
          <a:ext cx="12897042" cy="6338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5497">
                  <a:extLst>
                    <a:ext uri="{9D8B030D-6E8A-4147-A177-3AD203B41FA5}">
                      <a16:colId xmlns:a16="http://schemas.microsoft.com/office/drawing/2014/main" val="3939505421"/>
                    </a:ext>
                  </a:extLst>
                </a:gridCol>
                <a:gridCol w="2278309">
                  <a:extLst>
                    <a:ext uri="{9D8B030D-6E8A-4147-A177-3AD203B41FA5}">
                      <a16:colId xmlns:a16="http://schemas.microsoft.com/office/drawing/2014/main" val="4287091687"/>
                    </a:ext>
                  </a:extLst>
                </a:gridCol>
                <a:gridCol w="2278309">
                  <a:extLst>
                    <a:ext uri="{9D8B030D-6E8A-4147-A177-3AD203B41FA5}">
                      <a16:colId xmlns:a16="http://schemas.microsoft.com/office/drawing/2014/main" val="3709635350"/>
                    </a:ext>
                  </a:extLst>
                </a:gridCol>
                <a:gridCol w="2278309">
                  <a:extLst>
                    <a:ext uri="{9D8B030D-6E8A-4147-A177-3AD203B41FA5}">
                      <a16:colId xmlns:a16="http://schemas.microsoft.com/office/drawing/2014/main" val="2921950981"/>
                    </a:ext>
                  </a:extLst>
                </a:gridCol>
                <a:gridCol w="2172098">
                  <a:extLst>
                    <a:ext uri="{9D8B030D-6E8A-4147-A177-3AD203B41FA5}">
                      <a16:colId xmlns:a16="http://schemas.microsoft.com/office/drawing/2014/main" val="1826745430"/>
                    </a:ext>
                  </a:extLst>
                </a:gridCol>
                <a:gridCol w="2384520">
                  <a:extLst>
                    <a:ext uri="{9D8B030D-6E8A-4147-A177-3AD203B41FA5}">
                      <a16:colId xmlns:a16="http://schemas.microsoft.com/office/drawing/2014/main" val="837442699"/>
                    </a:ext>
                  </a:extLst>
                </a:gridCol>
              </a:tblGrid>
              <a:tr h="738886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Consult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Involve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Collaborate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Co-create/</a:t>
                      </a:r>
                    </a:p>
                    <a:p>
                      <a:pPr algn="ctr"/>
                      <a:r>
                        <a:rPr lang="en-US" dirty="0"/>
                        <a:t>Co-lead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4050376"/>
                  </a:ext>
                </a:extLst>
              </a:tr>
              <a:tr h="873032">
                <a:tc>
                  <a:txBody>
                    <a:bodyPr/>
                    <a:lstStyle/>
                    <a:p>
                      <a:r>
                        <a:rPr lang="en-US" sz="1600" dirty="0"/>
                        <a:t>Impact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One-way communication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Provide access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Provide access, respond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Partner, address inequity, build capacity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Share power, share agenda, change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7356"/>
                  </a:ext>
                </a:extLst>
              </a:tr>
              <a:tr h="1603179">
                <a:tc>
                  <a:txBody>
                    <a:bodyPr/>
                    <a:lstStyle/>
                    <a:p>
                      <a:r>
                        <a:rPr lang="en-US" sz="1600" dirty="0"/>
                        <a:t>Participation Goal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Inform, educate about problem and potential solutions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Gather feedback and reflect concerns and interests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Work directly with people throughout the process and include concerns, ideas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Partner with constituencies in defining problems, developing alternatives, choosing solutions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Community, constituents have final decision-making power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8005494"/>
                  </a:ext>
                </a:extLst>
              </a:tr>
              <a:tr h="1881755">
                <a:tc>
                  <a:txBody>
                    <a:bodyPr/>
                    <a:lstStyle/>
                    <a:p>
                      <a:r>
                        <a:rPr lang="en-US" sz="1600" dirty="0"/>
                        <a:t>Promise to community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“We will keep you informed.”</a:t>
                      </a: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“We will keep you informed, listen to concerns and feedback, demonstrate how feedback influenced decision.”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“We will work with you to ensure concerns and desires are reflected in the alternatives developed and demonstrate how feedback influenced the decision.”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“We will seek your advice and innovation, include your advice, and recommendations in decisions to the greatest extent possible.”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“We will set the agenda together and decide together. We will implement those shared decisions.”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3835531"/>
                  </a:ext>
                </a:extLst>
              </a:tr>
              <a:tr h="1081247">
                <a:tc>
                  <a:txBody>
                    <a:bodyPr/>
                    <a:lstStyle/>
                    <a:p>
                      <a:r>
                        <a:rPr lang="en-US" sz="1600" dirty="0"/>
                        <a:t>Sample activities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2713" indent="-1127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Fact sheets</a:t>
                      </a:r>
                    </a:p>
                    <a:p>
                      <a:pPr marL="112713" indent="-1127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Web sites</a:t>
                      </a:r>
                    </a:p>
                    <a:p>
                      <a:pPr marL="112713" indent="-1127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Email newsletters</a:t>
                      </a:r>
                    </a:p>
                    <a:p>
                      <a:pPr marL="112713" indent="-1127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Open houses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2713" indent="-1127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Public comment</a:t>
                      </a:r>
                    </a:p>
                    <a:p>
                      <a:pPr marL="112713" indent="-1127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Surveys</a:t>
                      </a:r>
                    </a:p>
                    <a:p>
                      <a:pPr marL="112713" indent="-1127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Public meetings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2713" indent="-1127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Workshops</a:t>
                      </a:r>
                    </a:p>
                    <a:p>
                      <a:pPr marL="112713" indent="-1127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Working/advisory groups</a:t>
                      </a:r>
                    </a:p>
                    <a:p>
                      <a:pPr marL="112713" indent="-1127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Deliberative polling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2713" indent="-1127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Shape strategies</a:t>
                      </a:r>
                    </a:p>
                    <a:p>
                      <a:pPr marL="112713" indent="-1127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Influence agenda setting</a:t>
                      </a: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2713" indent="-1127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Direct agenda setting</a:t>
                      </a:r>
                    </a:p>
                    <a:p>
                      <a:pPr marL="112713" indent="-1127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Direct decision-making</a:t>
                      </a:r>
                    </a:p>
                    <a:p>
                      <a:pPr marL="112713" indent="-1127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Establish expectations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849887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B35EA204-B446-0647-A9E9-B9E977EE5F56}"/>
              </a:ext>
            </a:extLst>
          </p:cNvPr>
          <p:cNvSpPr txBox="1"/>
          <p:nvPr/>
        </p:nvSpPr>
        <p:spPr>
          <a:xfrm>
            <a:off x="115967" y="1090841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 impact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22F3D0-4EF8-5EF5-D857-65AB99AC30AA}"/>
              </a:ext>
            </a:extLst>
          </p:cNvPr>
          <p:cNvSpPr txBox="1"/>
          <p:nvPr/>
        </p:nvSpPr>
        <p:spPr>
          <a:xfrm>
            <a:off x="12622857" y="1053297"/>
            <a:ext cx="1426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More impact</a:t>
            </a:r>
          </a:p>
        </p:txBody>
      </p:sp>
    </p:spTree>
    <p:extLst>
      <p:ext uri="{BB962C8B-B14F-4D97-AF65-F5344CB8AC3E}">
        <p14:creationId xmlns:p14="http://schemas.microsoft.com/office/powerpoint/2010/main" val="282068688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s">
  <a:themeElements>
    <a:clrScheme name="MCouncil Colors 2">
      <a:dk1>
        <a:srgbClr val="373737"/>
      </a:dk1>
      <a:lt1>
        <a:srgbClr val="FFFFFF"/>
      </a:lt1>
      <a:dk2>
        <a:srgbClr val="373737"/>
      </a:dk2>
      <a:lt2>
        <a:srgbClr val="E6E6E6"/>
      </a:lt2>
      <a:accent1>
        <a:srgbClr val="005DAA"/>
      </a:accent1>
      <a:accent2>
        <a:srgbClr val="78A22F"/>
      </a:accent2>
      <a:accent3>
        <a:srgbClr val="EE3024"/>
      </a:accent3>
      <a:accent4>
        <a:srgbClr val="B5D5F0"/>
      </a:accent4>
      <a:accent5>
        <a:srgbClr val="7E7E7E"/>
      </a:accent5>
      <a:accent6>
        <a:srgbClr val="009AC7"/>
      </a:accent6>
      <a:hlink>
        <a:srgbClr val="005DAA"/>
      </a:hlink>
      <a:folHlink>
        <a:srgbClr val="009AC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magine 2025 Base" id="{3E38AC48-F82C-5F46-A93B-27AE7EB4FC43}" vid="{E8A43AC3-6708-2649-9E44-E68F2EC87756}"/>
    </a:ext>
  </a:extLst>
</a:theme>
</file>

<file path=ppt/theme/theme2.xml><?xml version="1.0" encoding="utf-8"?>
<a:theme xmlns:a="http://schemas.openxmlformats.org/drawingml/2006/main" name="Overview and Formatting Slides">
  <a:themeElements>
    <a:clrScheme name="MCouncil Colors 2">
      <a:dk1>
        <a:srgbClr val="373737"/>
      </a:dk1>
      <a:lt1>
        <a:srgbClr val="FFFFFF"/>
      </a:lt1>
      <a:dk2>
        <a:srgbClr val="373737"/>
      </a:dk2>
      <a:lt2>
        <a:srgbClr val="E6E6E6"/>
      </a:lt2>
      <a:accent1>
        <a:srgbClr val="005DAA"/>
      </a:accent1>
      <a:accent2>
        <a:srgbClr val="78A22F"/>
      </a:accent2>
      <a:accent3>
        <a:srgbClr val="EE3024"/>
      </a:accent3>
      <a:accent4>
        <a:srgbClr val="B5D5F0"/>
      </a:accent4>
      <a:accent5>
        <a:srgbClr val="7E7E7E"/>
      </a:accent5>
      <a:accent6>
        <a:srgbClr val="009AC7"/>
      </a:accent6>
      <a:hlink>
        <a:srgbClr val="005DAA"/>
      </a:hlink>
      <a:folHlink>
        <a:srgbClr val="009AC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magine 2025 Base" id="{3E38AC48-F82C-5F46-A93B-27AE7EB4FC43}" vid="{D13A41E8-B829-8849-96BF-98A0D26865C5}"/>
    </a:ext>
  </a:extLst>
</a:theme>
</file>

<file path=ppt/theme/theme3.xml><?xml version="1.0" encoding="utf-8"?>
<a:theme xmlns:a="http://schemas.openxmlformats.org/drawingml/2006/main" name="General Content Slides">
  <a:themeElements>
    <a:clrScheme name="MCouncil Colors 2">
      <a:dk1>
        <a:srgbClr val="373737"/>
      </a:dk1>
      <a:lt1>
        <a:srgbClr val="FFFFFF"/>
      </a:lt1>
      <a:dk2>
        <a:srgbClr val="373737"/>
      </a:dk2>
      <a:lt2>
        <a:srgbClr val="E6E6E6"/>
      </a:lt2>
      <a:accent1>
        <a:srgbClr val="005DAA"/>
      </a:accent1>
      <a:accent2>
        <a:srgbClr val="78A22F"/>
      </a:accent2>
      <a:accent3>
        <a:srgbClr val="EE3024"/>
      </a:accent3>
      <a:accent4>
        <a:srgbClr val="B5D5F0"/>
      </a:accent4>
      <a:accent5>
        <a:srgbClr val="7E7E7E"/>
      </a:accent5>
      <a:accent6>
        <a:srgbClr val="009AC7"/>
      </a:accent6>
      <a:hlink>
        <a:srgbClr val="005DAA"/>
      </a:hlink>
      <a:folHlink>
        <a:srgbClr val="009AC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magine 2025 Base" id="{3E38AC48-F82C-5F46-A93B-27AE7EB4FC43}" vid="{2BBBC3A8-3897-C747-92C2-029B01BAD80D}"/>
    </a:ext>
  </a:extLst>
</a:theme>
</file>

<file path=ppt/theme/theme4.xml><?xml version="1.0" encoding="utf-8"?>
<a:theme xmlns:a="http://schemas.openxmlformats.org/drawingml/2006/main" name="CD Content Slides">
  <a:themeElements>
    <a:clrScheme name="MCouncil Colors 2">
      <a:dk1>
        <a:srgbClr val="373737"/>
      </a:dk1>
      <a:lt1>
        <a:srgbClr val="FFFFFF"/>
      </a:lt1>
      <a:dk2>
        <a:srgbClr val="373737"/>
      </a:dk2>
      <a:lt2>
        <a:srgbClr val="E6E6E6"/>
      </a:lt2>
      <a:accent1>
        <a:srgbClr val="005DAA"/>
      </a:accent1>
      <a:accent2>
        <a:srgbClr val="78A22F"/>
      </a:accent2>
      <a:accent3>
        <a:srgbClr val="EE3024"/>
      </a:accent3>
      <a:accent4>
        <a:srgbClr val="B5D5F0"/>
      </a:accent4>
      <a:accent5>
        <a:srgbClr val="7E7E7E"/>
      </a:accent5>
      <a:accent6>
        <a:srgbClr val="009AC7"/>
      </a:accent6>
      <a:hlink>
        <a:srgbClr val="005DAA"/>
      </a:hlink>
      <a:folHlink>
        <a:srgbClr val="009AC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magine 2025 Base" id="{3E38AC48-F82C-5F46-A93B-27AE7EB4FC43}" vid="{476F7051-8930-A543-8EF3-C746EC2A1908}"/>
    </a:ext>
  </a:extLst>
</a:theme>
</file>

<file path=ppt/theme/theme5.xml><?xml version="1.0" encoding="utf-8"?>
<a:theme xmlns:a="http://schemas.openxmlformats.org/drawingml/2006/main" name="ES Content Slides">
  <a:themeElements>
    <a:clrScheme name="MCouncil Colors 2">
      <a:dk1>
        <a:srgbClr val="373737"/>
      </a:dk1>
      <a:lt1>
        <a:srgbClr val="FFFFFF"/>
      </a:lt1>
      <a:dk2>
        <a:srgbClr val="373737"/>
      </a:dk2>
      <a:lt2>
        <a:srgbClr val="E6E6E6"/>
      </a:lt2>
      <a:accent1>
        <a:srgbClr val="005DAA"/>
      </a:accent1>
      <a:accent2>
        <a:srgbClr val="78A22F"/>
      </a:accent2>
      <a:accent3>
        <a:srgbClr val="EE3024"/>
      </a:accent3>
      <a:accent4>
        <a:srgbClr val="B5D5F0"/>
      </a:accent4>
      <a:accent5>
        <a:srgbClr val="7E7E7E"/>
      </a:accent5>
      <a:accent6>
        <a:srgbClr val="009AC7"/>
      </a:accent6>
      <a:hlink>
        <a:srgbClr val="005DAA"/>
      </a:hlink>
      <a:folHlink>
        <a:srgbClr val="009AC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magine 2025 Base" id="{3E38AC48-F82C-5F46-A93B-27AE7EB4FC43}" vid="{8E56F5FC-AC0A-E24A-8CA8-F743419C2CCF}"/>
    </a:ext>
  </a:extLst>
</a:theme>
</file>

<file path=ppt/theme/theme6.xml><?xml version="1.0" encoding="utf-8"?>
<a:theme xmlns:a="http://schemas.openxmlformats.org/drawingml/2006/main" name="Transportation Content Slides">
  <a:themeElements>
    <a:clrScheme name="MCouncil Colors 2">
      <a:dk1>
        <a:srgbClr val="373737"/>
      </a:dk1>
      <a:lt1>
        <a:srgbClr val="FFFFFF"/>
      </a:lt1>
      <a:dk2>
        <a:srgbClr val="373737"/>
      </a:dk2>
      <a:lt2>
        <a:srgbClr val="E6E6E6"/>
      </a:lt2>
      <a:accent1>
        <a:srgbClr val="005DAA"/>
      </a:accent1>
      <a:accent2>
        <a:srgbClr val="78A22F"/>
      </a:accent2>
      <a:accent3>
        <a:srgbClr val="EE3024"/>
      </a:accent3>
      <a:accent4>
        <a:srgbClr val="B5D5F0"/>
      </a:accent4>
      <a:accent5>
        <a:srgbClr val="7E7E7E"/>
      </a:accent5>
      <a:accent6>
        <a:srgbClr val="009AC7"/>
      </a:accent6>
      <a:hlink>
        <a:srgbClr val="005DAA"/>
      </a:hlink>
      <a:folHlink>
        <a:srgbClr val="009AC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magine 2025 Base" id="{3E38AC48-F82C-5F46-A93B-27AE7EB4FC43}" vid="{035F479D-670D-2747-BA11-D7FD5DB05048}"/>
    </a:ext>
  </a:extLst>
</a:theme>
</file>

<file path=ppt/theme/theme7.xml><?xml version="1.0" encoding="utf-8"?>
<a:theme xmlns:a="http://schemas.openxmlformats.org/drawingml/2006/main" name="Closing Slides">
  <a:themeElements>
    <a:clrScheme name="MCouncil Colors 2">
      <a:dk1>
        <a:srgbClr val="373737"/>
      </a:dk1>
      <a:lt1>
        <a:srgbClr val="FFFFFF"/>
      </a:lt1>
      <a:dk2>
        <a:srgbClr val="373737"/>
      </a:dk2>
      <a:lt2>
        <a:srgbClr val="E6E6E6"/>
      </a:lt2>
      <a:accent1>
        <a:srgbClr val="005DAA"/>
      </a:accent1>
      <a:accent2>
        <a:srgbClr val="78A22F"/>
      </a:accent2>
      <a:accent3>
        <a:srgbClr val="EE3024"/>
      </a:accent3>
      <a:accent4>
        <a:srgbClr val="B5D5F0"/>
      </a:accent4>
      <a:accent5>
        <a:srgbClr val="7E7E7E"/>
      </a:accent5>
      <a:accent6>
        <a:srgbClr val="009AC7"/>
      </a:accent6>
      <a:hlink>
        <a:srgbClr val="005DAA"/>
      </a:hlink>
      <a:folHlink>
        <a:srgbClr val="009AC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magine 2025 Base" id="{3E38AC48-F82C-5F46-A93B-27AE7EB4FC43}" vid="{64477DDF-D509-A642-B834-F93ECE11C996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9DBF7CC-BE62-6645-A176-643BD82B86CA}">
  <we:reference id="9ad68739-82df-4460-a1f5-c9f1317fa0c6" version="1.0.0.8" store="EXCatalog" storeType="EXCatalog"/>
  <we:alternateReferences>
    <we:reference id="WA200003774" version="1.0.0.8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7eb235f-36a7-445d-84f9-5454f4ac0ef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37B819F1ED8644B49086CB08162BF1" ma:contentTypeVersion="15" ma:contentTypeDescription="Create a new document." ma:contentTypeScope="" ma:versionID="08ab9595b8e4e0982541c8bcf8d1f792">
  <xsd:schema xmlns:xsd="http://www.w3.org/2001/XMLSchema" xmlns:xs="http://www.w3.org/2001/XMLSchema" xmlns:p="http://schemas.microsoft.com/office/2006/metadata/properties" xmlns:ns3="67eb235f-36a7-445d-84f9-5454f4ac0ef5" xmlns:ns4="c0978920-f28b-4516-88f6-7ffd646a2eba" targetNamespace="http://schemas.microsoft.com/office/2006/metadata/properties" ma:root="true" ma:fieldsID="0c2f29cb1690230ab06e6cb373144e06" ns3:_="" ns4:_="">
    <xsd:import namespace="67eb235f-36a7-445d-84f9-5454f4ac0ef5"/>
    <xsd:import namespace="c0978920-f28b-4516-88f6-7ffd646a2eb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eb235f-36a7-445d-84f9-5454f4ac0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78920-f28b-4516-88f6-7ffd646a2eb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49F78A1-EDCC-4057-B901-BCD81154CC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F27420-DB8C-4D1F-8477-6BCC02699D2A}">
  <ds:schemaRefs>
    <ds:schemaRef ds:uri="c0978920-f28b-4516-88f6-7ffd646a2eba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67eb235f-36a7-445d-84f9-5454f4ac0ef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E9D6347-BD19-4A27-9B0C-FF4F95AA87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7eb235f-36a7-445d-84f9-5454f4ac0ef5"/>
    <ds:schemaRef ds:uri="c0978920-f28b-4516-88f6-7ffd646a2e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Imagine 2025 Base</Template>
  <TotalTime>165</TotalTime>
  <Words>684</Words>
  <Application>Microsoft Office PowerPoint</Application>
  <PresentationFormat>Custom</PresentationFormat>
  <Paragraphs>154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Title Slides</vt:lpstr>
      <vt:lpstr>Overview and Formatting Slides</vt:lpstr>
      <vt:lpstr>General Content Slides</vt:lpstr>
      <vt:lpstr>CD Content Slides</vt:lpstr>
      <vt:lpstr>ES Content Slides</vt:lpstr>
      <vt:lpstr>Transportation Content Slides</vt:lpstr>
      <vt:lpstr>Closing Slides</vt:lpstr>
      <vt:lpstr>Community-Centered Engagement</vt:lpstr>
      <vt:lpstr>PowerPoint Presentation</vt:lpstr>
      <vt:lpstr>Background – Public Engagement Plan</vt:lpstr>
      <vt:lpstr>Principles for engagement</vt:lpstr>
      <vt:lpstr>What changed since Thrive MSP 2040</vt:lpstr>
      <vt:lpstr>PowerPoint Presentation</vt:lpstr>
      <vt:lpstr>Part of the Equity Framework </vt:lpstr>
      <vt:lpstr>Imagine 2050 engagement framework</vt:lpstr>
      <vt:lpstr>Engagement spectrum</vt:lpstr>
      <vt:lpstr>Imagine 2050 engagement framework</vt:lpstr>
      <vt:lpstr>Engaging on the framework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Community-Centered Engagement</dc:title>
  <dc:creator>Fure, Michelle</dc:creator>
  <cp:lastModifiedBy>Hampton, Torri</cp:lastModifiedBy>
  <cp:revision>2</cp:revision>
  <dcterms:created xsi:type="dcterms:W3CDTF">2024-05-16T19:38:32Z</dcterms:created>
  <dcterms:modified xsi:type="dcterms:W3CDTF">2024-05-17T16:17:51Z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0x010100AD37B819F1ED8644B49086CB08162BF1</vt:lpwstr>
  </property>
  <property fmtid="{D5CDD505-2E9C-101B-9397-08002B2CF9AE}" pid="3" name="MediaServiceImageTags">
    <vt:lpwstr/>
  </property>
</Properties>
</file>