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sldIdLst>
    <p:sldId id="1445" r:id="rId5"/>
    <p:sldId id="1447" r:id="rId6"/>
    <p:sldId id="597" r:id="rId7"/>
    <p:sldId id="1444" r:id="rId8"/>
    <p:sldId id="1448" r:id="rId9"/>
    <p:sldId id="275" r:id="rId10"/>
    <p:sldId id="1456" r:id="rId11"/>
    <p:sldId id="273" r:id="rId12"/>
    <p:sldId id="1450" r:id="rId13"/>
    <p:sldId id="1455" r:id="rId14"/>
    <p:sldId id="1453" r:id="rId1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0053A0"/>
    <a:srgbClr val="0068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92597" autoAdjust="0"/>
  </p:normalViewPr>
  <p:slideViewPr>
    <p:cSldViewPr snapToGrid="0" snapToObjects="1">
      <p:cViewPr varScale="1">
        <p:scale>
          <a:sx n="58" d="100"/>
          <a:sy n="58" d="100"/>
        </p:scale>
        <p:origin x="72" y="954"/>
      </p:cViewPr>
      <p:guideLst>
        <p:guide orient="horz" pos="1620"/>
        <p:guide pos="2880"/>
      </p:guideLst>
    </p:cSldViewPr>
  </p:slideViewPr>
  <p:outlineViewPr>
    <p:cViewPr>
      <p:scale>
        <a:sx n="33" d="100"/>
        <a:sy n="33" d="100"/>
      </p:scale>
      <p:origin x="0" y="-2504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FF8E405-1BC0-DF42-B471-DCFA564A3FC8}" type="datetimeFigureOut">
              <a:rPr lang="en-US" smtClean="0"/>
              <a:t>4/15/2021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61DDC4E-D69E-4D4A-B1D6-7CCBCDA04FE5}" type="slidenum">
              <a:rPr lang="en-US" smtClean="0"/>
              <a:t>‹#›</a:t>
            </a:fld>
            <a:endParaRPr lang="en-US" dirty="0"/>
          </a:p>
        </p:txBody>
      </p:sp>
    </p:spTree>
    <p:extLst>
      <p:ext uri="{BB962C8B-B14F-4D97-AF65-F5344CB8AC3E}">
        <p14:creationId xmlns:p14="http://schemas.microsoft.com/office/powerpoint/2010/main" val="112784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DDC4E-D69E-4D4A-B1D6-7CCBCDA04FE5}" type="slidenum">
              <a:rPr lang="en-US" smtClean="0"/>
              <a:t>2</a:t>
            </a:fld>
            <a:endParaRPr lang="en-US" dirty="0"/>
          </a:p>
        </p:txBody>
      </p:sp>
    </p:spTree>
    <p:extLst>
      <p:ext uri="{BB962C8B-B14F-4D97-AF65-F5344CB8AC3E}">
        <p14:creationId xmlns:p14="http://schemas.microsoft.com/office/powerpoint/2010/main" val="2781103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DDC4E-D69E-4D4A-B1D6-7CCBCDA04FE5}" type="slidenum">
              <a:rPr lang="en-US" smtClean="0"/>
              <a:t>11</a:t>
            </a:fld>
            <a:endParaRPr lang="en-US" dirty="0"/>
          </a:p>
        </p:txBody>
      </p:sp>
    </p:spTree>
    <p:extLst>
      <p:ext uri="{BB962C8B-B14F-4D97-AF65-F5344CB8AC3E}">
        <p14:creationId xmlns:p14="http://schemas.microsoft.com/office/powerpoint/2010/main" val="300901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C3E2A-5297-4B67-878A-0BCC6C288C6F}" type="slidenum">
              <a:rPr lang="en-US" smtClean="0"/>
              <a:t>3</a:t>
            </a:fld>
            <a:endParaRPr lang="en-US"/>
          </a:p>
        </p:txBody>
      </p:sp>
    </p:spTree>
    <p:extLst>
      <p:ext uri="{BB962C8B-B14F-4D97-AF65-F5344CB8AC3E}">
        <p14:creationId xmlns:p14="http://schemas.microsoft.com/office/powerpoint/2010/main" val="1423867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DDC4E-D69E-4D4A-B1D6-7CCBCDA04FE5}" type="slidenum">
              <a:rPr lang="en-US" smtClean="0"/>
              <a:t>4</a:t>
            </a:fld>
            <a:endParaRPr lang="en-US" dirty="0"/>
          </a:p>
        </p:txBody>
      </p:sp>
    </p:spTree>
    <p:extLst>
      <p:ext uri="{BB962C8B-B14F-4D97-AF65-F5344CB8AC3E}">
        <p14:creationId xmlns:p14="http://schemas.microsoft.com/office/powerpoint/2010/main" val="2602270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DDC4E-D69E-4D4A-B1D6-7CCBCDA04FE5}" type="slidenum">
              <a:rPr lang="en-US" smtClean="0"/>
              <a:t>5</a:t>
            </a:fld>
            <a:endParaRPr lang="en-US" dirty="0"/>
          </a:p>
        </p:txBody>
      </p:sp>
    </p:spTree>
    <p:extLst>
      <p:ext uri="{BB962C8B-B14F-4D97-AF65-F5344CB8AC3E}">
        <p14:creationId xmlns:p14="http://schemas.microsoft.com/office/powerpoint/2010/main" val="209437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year we expanded the Equity &amp; Inclusion Team to allow for greater connection to and involvement of staff in equity work. We have senior managers, supervisors, office and frontline; male, female and nonbinary; Black, </a:t>
            </a:r>
            <a:r>
              <a:rPr lang="en-US" sz="1200" dirty="0" err="1"/>
              <a:t>latino</a:t>
            </a:r>
            <a:r>
              <a:rPr lang="en-US" sz="1200" dirty="0"/>
              <a:t>, Asian, Indian, East African and West African. These members are more than ambassadors to facilities, they bring their own ideas, vision and goals to the team. We lean into their leadership and their diversity of thought and perspective is embedded in senior leadership decision-making circles. </a:t>
            </a:r>
          </a:p>
          <a:p>
            <a:endParaRPr lang="en-US" sz="1200" dirty="0"/>
          </a:p>
          <a:p>
            <a:pPr marL="0" lvl="0" indent="0">
              <a:buNone/>
            </a:pPr>
            <a:r>
              <a:rPr lang="en-US" sz="1200" dirty="0"/>
              <a:t>Membership</a:t>
            </a:r>
          </a:p>
          <a:p>
            <a:pPr lvl="1"/>
            <a:r>
              <a:rPr lang="en-US" sz="1200" dirty="0"/>
              <a:t>Representation from majority of facilities and departments</a:t>
            </a:r>
          </a:p>
          <a:p>
            <a:pPr lvl="1"/>
            <a:r>
              <a:rPr lang="en-US" sz="1200" dirty="0"/>
              <a:t>Internal engagement and external engagement committees</a:t>
            </a:r>
          </a:p>
          <a:p>
            <a:pPr lvl="1"/>
            <a:r>
              <a:rPr lang="en-US" sz="1200" dirty="0"/>
              <a:t>Two-year terms (staggered)</a:t>
            </a:r>
          </a:p>
          <a:p>
            <a:pPr lvl="1"/>
            <a:r>
              <a:rPr lang="en-US" sz="1200" dirty="0"/>
              <a:t>Paid work time</a:t>
            </a:r>
          </a:p>
          <a:p>
            <a:endParaRPr lang="en-US" sz="1200" dirty="0"/>
          </a:p>
          <a:p>
            <a:endParaRPr lang="en-US" sz="1200" dirty="0"/>
          </a:p>
          <a:p>
            <a:r>
              <a:rPr lang="en-US" sz="1200" dirty="0"/>
              <a:t>The E&amp;I Team is supported by two full time Equity &amp; Inclusion staff, an Equity Manager and the Chief of Staff as Executive Sponsor</a:t>
            </a:r>
          </a:p>
        </p:txBody>
      </p:sp>
      <p:sp>
        <p:nvSpPr>
          <p:cNvPr id="4" name="Slide Number Placeholder 3"/>
          <p:cNvSpPr>
            <a:spLocks noGrp="1"/>
          </p:cNvSpPr>
          <p:nvPr>
            <p:ph type="sldNum" sz="quarter" idx="5"/>
          </p:nvPr>
        </p:nvSpPr>
        <p:spPr/>
        <p:txBody>
          <a:bodyPr/>
          <a:lstStyle/>
          <a:p>
            <a:fld id="{361DDC4E-D69E-4D4A-B1D6-7CCBCDA04FE5}" type="slidenum">
              <a:rPr lang="en-US" smtClean="0"/>
              <a:t>6</a:t>
            </a:fld>
            <a:endParaRPr lang="en-US"/>
          </a:p>
        </p:txBody>
      </p:sp>
    </p:spTree>
    <p:extLst>
      <p:ext uri="{BB962C8B-B14F-4D97-AF65-F5344CB8AC3E}">
        <p14:creationId xmlns:p14="http://schemas.microsoft.com/office/powerpoint/2010/main" val="1950628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DDC4E-D69E-4D4A-B1D6-7CCBCDA04FE5}" type="slidenum">
              <a:rPr lang="en-US" smtClean="0"/>
              <a:t>7</a:t>
            </a:fld>
            <a:endParaRPr lang="en-US"/>
          </a:p>
        </p:txBody>
      </p:sp>
    </p:spTree>
    <p:extLst>
      <p:ext uri="{BB962C8B-B14F-4D97-AF65-F5344CB8AC3E}">
        <p14:creationId xmlns:p14="http://schemas.microsoft.com/office/powerpoint/2010/main" val="170745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DDC4E-D69E-4D4A-B1D6-7CCBCDA04FE5}" type="slidenum">
              <a:rPr lang="en-US" smtClean="0"/>
              <a:t>8</a:t>
            </a:fld>
            <a:endParaRPr lang="en-US"/>
          </a:p>
        </p:txBody>
      </p:sp>
    </p:spTree>
    <p:extLst>
      <p:ext uri="{BB962C8B-B14F-4D97-AF65-F5344CB8AC3E}">
        <p14:creationId xmlns:p14="http://schemas.microsoft.com/office/powerpoint/2010/main" val="641033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DDC4E-D69E-4D4A-B1D6-7CCBCDA04FE5}" type="slidenum">
              <a:rPr lang="en-US" smtClean="0"/>
              <a:t>9</a:t>
            </a:fld>
            <a:endParaRPr lang="en-US" dirty="0"/>
          </a:p>
        </p:txBody>
      </p:sp>
    </p:spTree>
    <p:extLst>
      <p:ext uri="{BB962C8B-B14F-4D97-AF65-F5344CB8AC3E}">
        <p14:creationId xmlns:p14="http://schemas.microsoft.com/office/powerpoint/2010/main" val="827992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workplan is not yet finalized for 2021. Within these goals are initiatives and projects that support our team’s 2020 Equity Recommendations and new programming ideas generated by continued discussion and work throughout MT.</a:t>
            </a:r>
          </a:p>
        </p:txBody>
      </p:sp>
      <p:sp>
        <p:nvSpPr>
          <p:cNvPr id="4" name="Slide Number Placeholder 3"/>
          <p:cNvSpPr>
            <a:spLocks noGrp="1"/>
          </p:cNvSpPr>
          <p:nvPr>
            <p:ph type="sldNum" sz="quarter" idx="5"/>
          </p:nvPr>
        </p:nvSpPr>
        <p:spPr/>
        <p:txBody>
          <a:bodyPr/>
          <a:lstStyle/>
          <a:p>
            <a:fld id="{361DDC4E-D69E-4D4A-B1D6-7CCBCDA04FE5}" type="slidenum">
              <a:rPr lang="en-US" smtClean="0"/>
              <a:t>10</a:t>
            </a:fld>
            <a:endParaRPr lang="en-US"/>
          </a:p>
        </p:txBody>
      </p:sp>
    </p:spTree>
    <p:extLst>
      <p:ext uri="{BB962C8B-B14F-4D97-AF65-F5344CB8AC3E}">
        <p14:creationId xmlns:p14="http://schemas.microsoft.com/office/powerpoint/2010/main" val="2868066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chor="ctr">
            <a:normAutofit/>
          </a:bodyPr>
          <a:lstStyle>
            <a:lvl1pPr algn="ctr">
              <a:defRPr sz="3600">
                <a:solidFill>
                  <a:srgbClr val="0053A0"/>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400">
                <a:solidFill>
                  <a:srgbClr val="898989"/>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A6E23D2B-A816-9A45-BD15-DE4B0487F05D}"/>
              </a:ext>
            </a:extLst>
          </p:cNvPr>
          <p:cNvPicPr>
            <a:picLocks noChangeAspect="1"/>
          </p:cNvPicPr>
          <p:nvPr userDrawn="1"/>
        </p:nvPicPr>
        <p:blipFill>
          <a:blip r:embed="rId2"/>
          <a:stretch>
            <a:fillRect/>
          </a:stretch>
        </p:blipFill>
        <p:spPr>
          <a:xfrm>
            <a:off x="0" y="4553204"/>
            <a:ext cx="9144000" cy="584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5365"/>
            <a:ext cx="8229600" cy="760134"/>
          </a:xfrm>
        </p:spPr>
        <p:txBody>
          <a:bodyPr wrap="square" anchor="b" anchorCtr="0">
            <a:normAutofit/>
          </a:bodyPr>
          <a:lstStyle>
            <a:lvl1pPr algn="l">
              <a:defRPr sz="2800">
                <a:solidFill>
                  <a:srgbClr val="0053A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371601"/>
            <a:ext cx="8229600" cy="3223022"/>
          </a:xfrm>
        </p:spPr>
        <p:txBody>
          <a:bodyPr/>
          <a:lstStyle>
            <a:lvl1pPr>
              <a:spcBef>
                <a:spcPts val="1350"/>
              </a:spcBef>
              <a:spcAft>
                <a:spcPts val="0"/>
              </a:spcAft>
              <a:buClr>
                <a:srgbClr val="ED1B2E"/>
              </a:buClr>
              <a:defRPr sz="2400">
                <a:solidFill>
                  <a:schemeClr val="tx1"/>
                </a:solidFill>
              </a:defRPr>
            </a:lvl1pPr>
            <a:lvl2pPr>
              <a:buClr>
                <a:srgbClr val="ED1B2E"/>
              </a:buClr>
              <a:defRPr sz="2000">
                <a:solidFill>
                  <a:schemeClr val="tx1"/>
                </a:solidFill>
              </a:defRPr>
            </a:lvl2pPr>
            <a:lvl3pPr>
              <a:buClr>
                <a:srgbClr val="ED1B2E"/>
              </a:buClr>
              <a:defRPr sz="1800">
                <a:solidFill>
                  <a:schemeClr val="tx1"/>
                </a:solidFill>
              </a:defRPr>
            </a:lvl3pPr>
            <a:lvl4pPr>
              <a:buClr>
                <a:srgbClr val="ED1B2E"/>
              </a:buClr>
              <a:defRPr sz="1600">
                <a:solidFill>
                  <a:schemeClr val="tx1"/>
                </a:solidFill>
              </a:defRPr>
            </a:lvl4pPr>
            <a:lvl5pPr>
              <a:buClr>
                <a:srgbClr val="ED1B2E"/>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54F72C8B-EB62-D54A-AB52-C5107C622D9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2605"/>
            <a:ext cx="7772400" cy="931324"/>
          </a:xfrm>
        </p:spPr>
        <p:txBody>
          <a:bodyPr anchor="b" anchorCtr="0">
            <a:normAutofit/>
          </a:bodyPr>
          <a:lstStyle>
            <a:lvl1pPr algn="l">
              <a:defRPr sz="3600" b="1" cap="none">
                <a:solidFill>
                  <a:srgbClr val="0053A0"/>
                </a:solidFill>
              </a:defRPr>
            </a:lvl1pPr>
          </a:lstStyle>
          <a:p>
            <a:r>
              <a:rPr lang="en-US" dirty="0"/>
              <a:t>Click to edit master title style</a:t>
            </a:r>
          </a:p>
        </p:txBody>
      </p:sp>
      <p:sp>
        <p:nvSpPr>
          <p:cNvPr id="3" name="Text Placeholder 2"/>
          <p:cNvSpPr>
            <a:spLocks noGrp="1"/>
          </p:cNvSpPr>
          <p:nvPr>
            <p:ph type="body" idx="1"/>
          </p:nvPr>
        </p:nvSpPr>
        <p:spPr>
          <a:xfrm>
            <a:off x="722313" y="3764162"/>
            <a:ext cx="7772400" cy="791511"/>
          </a:xfrm>
        </p:spPr>
        <p:txBody>
          <a:bodyPr anchor="t" anchorCtr="0">
            <a:normAutofit/>
          </a:bodyPr>
          <a:lstStyle>
            <a:lvl1pPr marL="0" indent="0">
              <a:buNone/>
              <a:defRPr sz="16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Picture Placeholder 5">
            <a:extLst>
              <a:ext uri="{FF2B5EF4-FFF2-40B4-BE49-F238E27FC236}">
                <a16:creationId xmlns:a16="http://schemas.microsoft.com/office/drawing/2014/main" id="{6234FEF7-D75C-AC4D-8334-6DFA39AA332E}"/>
              </a:ext>
            </a:extLst>
          </p:cNvPr>
          <p:cNvSpPr>
            <a:spLocks noGrp="1"/>
          </p:cNvSpPr>
          <p:nvPr>
            <p:ph type="pic" sz="quarter" idx="10"/>
          </p:nvPr>
        </p:nvSpPr>
        <p:spPr>
          <a:xfrm>
            <a:off x="0" y="465773"/>
            <a:ext cx="9144000" cy="2057400"/>
          </a:xfrm>
        </p:spPr>
        <p:txBody>
          <a:bodyPr/>
          <a:lstStyle/>
          <a:p>
            <a:r>
              <a:rPr lang="en-US" dirty="0"/>
              <a:t>Click icon to add picture</a:t>
            </a:r>
          </a:p>
        </p:txBody>
      </p:sp>
      <p:pic>
        <p:nvPicPr>
          <p:cNvPr id="7" name="Picture 6">
            <a:extLst>
              <a:ext uri="{FF2B5EF4-FFF2-40B4-BE49-F238E27FC236}">
                <a16:creationId xmlns:a16="http://schemas.microsoft.com/office/drawing/2014/main" id="{9D7BA138-6935-B049-882D-2BE83003B39D}"/>
              </a:ext>
            </a:extLst>
          </p:cNvPr>
          <p:cNvPicPr>
            <a:picLocks noChangeAspect="1"/>
          </p:cNvPicPr>
          <p:nvPr userDrawn="1"/>
        </p:nvPicPr>
        <p:blipFill>
          <a:blip r:embed="rId2"/>
          <a:stretch>
            <a:fillRect/>
          </a:stretch>
        </p:blipFill>
        <p:spPr>
          <a:xfrm>
            <a:off x="0" y="4553204"/>
            <a:ext cx="9144000" cy="5842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6344"/>
            <a:ext cx="8229600" cy="763329"/>
          </a:xfrm>
        </p:spPr>
        <p:txBody>
          <a:bodyPr anchor="b">
            <a:normAutofit/>
          </a:bodyPr>
          <a:lstStyle>
            <a:lvl1pPr algn="l">
              <a:defRPr sz="2800">
                <a:solidFill>
                  <a:srgbClr val="0053A0"/>
                </a:solidFill>
              </a:defRPr>
            </a:lvl1pPr>
          </a:lstStyle>
          <a:p>
            <a:r>
              <a:rPr lang="en-US"/>
              <a:t>Click to edit Master title style</a:t>
            </a:r>
            <a:endParaRPr lang="en-US" dirty="0"/>
          </a:p>
        </p:txBody>
      </p:sp>
      <p:sp>
        <p:nvSpPr>
          <p:cNvPr id="3" name="Content Placeholder 2"/>
          <p:cNvSpPr>
            <a:spLocks noGrp="1"/>
          </p:cNvSpPr>
          <p:nvPr>
            <p:ph sz="half" idx="1" hasCustomPrompt="1"/>
          </p:nvPr>
        </p:nvSpPr>
        <p:spPr>
          <a:xfrm>
            <a:off x="457200" y="1371600"/>
            <a:ext cx="4038600" cy="3223260"/>
          </a:xfrm>
        </p:spPr>
        <p:txBody>
          <a:bodyPr/>
          <a:lstStyle>
            <a:lvl1pPr>
              <a:buClr>
                <a:srgbClr val="ED1B2E"/>
              </a:buClr>
              <a:defRPr sz="2400"/>
            </a:lvl1pPr>
            <a:lvl2pPr>
              <a:buClr>
                <a:srgbClr val="ED1B2E"/>
              </a:buClr>
              <a:defRPr sz="2000"/>
            </a:lvl2pPr>
            <a:lvl3pPr>
              <a:buClr>
                <a:srgbClr val="ED1B2E"/>
              </a:buClr>
              <a:defRPr sz="1800"/>
            </a:lvl3pPr>
            <a:lvl4pPr>
              <a:buClr>
                <a:srgbClr val="ED1B2E"/>
              </a:buClr>
              <a:defRPr sz="1600"/>
            </a:lvl4pPr>
            <a:lvl5pPr>
              <a:buClr>
                <a:srgbClr val="ED1B2E"/>
              </a:buClr>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3223260"/>
          </a:xfrm>
        </p:spPr>
        <p:txBody>
          <a:bodyPr/>
          <a:lstStyle>
            <a:lvl1pPr>
              <a:buClr>
                <a:srgbClr val="ED1B2E"/>
              </a:buClr>
              <a:defRPr sz="2400"/>
            </a:lvl1pPr>
            <a:lvl2pPr>
              <a:buClr>
                <a:srgbClr val="ED1B2E"/>
              </a:buClr>
              <a:defRPr sz="2000"/>
            </a:lvl2pPr>
            <a:lvl3pPr>
              <a:buClr>
                <a:srgbClr val="ED1B2E"/>
              </a:buClr>
              <a:defRPr sz="1800"/>
            </a:lvl3pPr>
            <a:lvl4pPr>
              <a:buClr>
                <a:srgbClr val="ED1B2E"/>
              </a:buClr>
              <a:defRPr sz="1600"/>
            </a:lvl4pPr>
            <a:lvl5pPr>
              <a:buClr>
                <a:srgbClr val="ED1B2E"/>
              </a:buClr>
              <a:defRPr sz="14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54F72C8B-EB62-D54A-AB52-C5107C622D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73202"/>
            <a:ext cx="8229600" cy="761238"/>
          </a:xfrm>
        </p:spPr>
        <p:txBody>
          <a:bodyPr anchor="b">
            <a:normAutofit/>
          </a:bodyPr>
          <a:lstStyle>
            <a:lvl1pPr algn="l">
              <a:defRPr sz="2800">
                <a:solidFill>
                  <a:srgbClr val="0053A0"/>
                </a:solidFill>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035A4110-C846-AE46-B9FC-2092BBF3F896}"/>
              </a:ext>
            </a:extLst>
          </p:cNvPr>
          <p:cNvPicPr>
            <a:picLocks noChangeAspect="1"/>
          </p:cNvPicPr>
          <p:nvPr userDrawn="1"/>
        </p:nvPicPr>
        <p:blipFill>
          <a:blip r:embed="rId2"/>
          <a:stretch>
            <a:fillRect/>
          </a:stretch>
        </p:blipFill>
        <p:spPr>
          <a:xfrm>
            <a:off x="0" y="4553204"/>
            <a:ext cx="9144000" cy="5842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6681356" y="4520045"/>
            <a:ext cx="2161309" cy="5210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999350-A6B1-D946-AA23-752A09EEF42F}"/>
              </a:ext>
            </a:extLst>
          </p:cNvPr>
          <p:cNvSpPr/>
          <p:nvPr userDrawn="1"/>
        </p:nvSpPr>
        <p:spPr>
          <a:xfrm>
            <a:off x="6681356" y="4520045"/>
            <a:ext cx="2161309" cy="5210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476444" y="4094992"/>
            <a:ext cx="5486400" cy="425054"/>
          </a:xfrm>
        </p:spPr>
        <p:txBody>
          <a:bodyPr anchor="b">
            <a:normAutofit/>
          </a:bodyPr>
          <a:lstStyle>
            <a:lvl1pPr algn="l">
              <a:defRPr sz="2000" b="1">
                <a:solidFill>
                  <a:srgbClr val="0053A0"/>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459581"/>
            <a:ext cx="9144000" cy="363541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pic>
        <p:nvPicPr>
          <p:cNvPr id="7" name="Picture 6">
            <a:extLst>
              <a:ext uri="{FF2B5EF4-FFF2-40B4-BE49-F238E27FC236}">
                <a16:creationId xmlns:a16="http://schemas.microsoft.com/office/drawing/2014/main" id="{399C97F3-B8B7-CB41-B735-63988A945659}"/>
              </a:ext>
            </a:extLst>
          </p:cNvPr>
          <p:cNvPicPr>
            <a:picLocks noChangeAspect="1"/>
          </p:cNvPicPr>
          <p:nvPr userDrawn="1"/>
        </p:nvPicPr>
        <p:blipFill>
          <a:blip r:embed="rId2"/>
          <a:stretch>
            <a:fillRect/>
          </a:stretch>
        </p:blipFill>
        <p:spPr>
          <a:xfrm>
            <a:off x="0" y="4553204"/>
            <a:ext cx="9144000" cy="584200"/>
          </a:xfrm>
          <a:prstGeom prst="rect">
            <a:avLst/>
          </a:prstGeom>
        </p:spPr>
      </p:pic>
      <p:sp>
        <p:nvSpPr>
          <p:cNvPr id="4" name="Text Placeholder 3"/>
          <p:cNvSpPr>
            <a:spLocks noGrp="1"/>
          </p:cNvSpPr>
          <p:nvPr>
            <p:ph type="body" sz="half" idx="2"/>
          </p:nvPr>
        </p:nvSpPr>
        <p:spPr>
          <a:xfrm>
            <a:off x="476444" y="4520045"/>
            <a:ext cx="5486400" cy="603647"/>
          </a:xfrm>
        </p:spPr>
        <p:txBody>
          <a:bodyPr>
            <a:normAutofit/>
          </a:bodyPr>
          <a:lstStyle>
            <a:lvl1pPr marL="0" indent="0">
              <a:buNone/>
              <a:defRPr sz="1400">
                <a:solidFill>
                  <a:srgbClr val="89898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AE2972-22C3-4EDC-AE73-1F0960FFC5C6}"/>
              </a:ext>
            </a:extLst>
          </p:cNvPr>
          <p:cNvSpPr/>
          <p:nvPr userDrawn="1"/>
        </p:nvSpPr>
        <p:spPr>
          <a:xfrm>
            <a:off x="0" y="1"/>
            <a:ext cx="9144000" cy="678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itle 3">
            <a:extLst>
              <a:ext uri="{FF2B5EF4-FFF2-40B4-BE49-F238E27FC236}">
                <a16:creationId xmlns:a16="http://schemas.microsoft.com/office/drawing/2014/main" id="{F20297B4-DBFB-6A42-A240-BFC54DE48215}"/>
              </a:ext>
            </a:extLst>
          </p:cNvPr>
          <p:cNvSpPr>
            <a:spLocks noGrp="1"/>
          </p:cNvSpPr>
          <p:nvPr>
            <p:ph type="title"/>
          </p:nvPr>
        </p:nvSpPr>
        <p:spPr>
          <a:xfrm>
            <a:off x="588963" y="1256111"/>
            <a:ext cx="7986712" cy="1102519"/>
          </a:xfrm>
        </p:spPr>
        <p:txBody>
          <a:bodyPr anchor="ctr" anchorCtr="0">
            <a:normAutofit/>
          </a:bodyPr>
          <a:lstStyle>
            <a:lvl1pPr algn="l">
              <a:defRPr sz="270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7B182FA0-A47E-DD42-AC5C-8BA7FA49C085}"/>
              </a:ext>
            </a:extLst>
          </p:cNvPr>
          <p:cNvSpPr>
            <a:spLocks noGrp="1"/>
          </p:cNvSpPr>
          <p:nvPr>
            <p:ph type="body" sz="quarter" idx="10" hasCustomPrompt="1"/>
          </p:nvPr>
        </p:nvSpPr>
        <p:spPr>
          <a:xfrm>
            <a:off x="588963" y="2586039"/>
            <a:ext cx="7986712" cy="685800"/>
          </a:xfrm>
        </p:spPr>
        <p:txBody>
          <a:bodyPr/>
          <a:lstStyle>
            <a:lvl1pPr marL="0" marR="0" indent="0" algn="l" defTabSz="685800" rtl="0" eaLnBrk="1" fontAlgn="auto" latinLnBrk="0" hangingPunct="1">
              <a:lnSpc>
                <a:spcPct val="90000"/>
              </a:lnSpc>
              <a:spcBef>
                <a:spcPts val="750"/>
              </a:spcBef>
              <a:spcAft>
                <a:spcPts val="0"/>
              </a:spcAft>
              <a:buClr>
                <a:srgbClr val="ED1B2E"/>
              </a:buClr>
              <a:buSzTx/>
              <a:buFont typeface="Arial" panose="020B0604020202020204" pitchFamily="34" charset="0"/>
              <a:buNone/>
              <a:tabLst/>
              <a:defRPr>
                <a:solidFill>
                  <a:srgbClr val="898989"/>
                </a:solidFill>
              </a:defRPr>
            </a:lvl1pPr>
          </a:lstStyle>
          <a:p>
            <a:pPr marL="257175" marR="0" lvl="0" indent="-257175" algn="l" defTabSz="685800" rtl="0" eaLnBrk="1" fontAlgn="auto" latinLnBrk="0" hangingPunct="1">
              <a:lnSpc>
                <a:spcPct val="90000"/>
              </a:lnSpc>
              <a:spcBef>
                <a:spcPts val="750"/>
              </a:spcBef>
              <a:spcAft>
                <a:spcPts val="0"/>
              </a:spcAft>
              <a:buClr>
                <a:srgbClr val="ED1B2E"/>
              </a:buClr>
              <a:buSzTx/>
              <a:tabLst/>
              <a:defRPr/>
            </a:pPr>
            <a:r>
              <a:rPr lang="en-US" sz="1800" dirty="0">
                <a:solidFill>
                  <a:srgbClr val="898989"/>
                </a:solidFill>
              </a:rPr>
              <a:t>Click to edit Master subtitle style</a:t>
            </a:r>
          </a:p>
        </p:txBody>
      </p:sp>
      <p:pic>
        <p:nvPicPr>
          <p:cNvPr id="5" name="Picture 4">
            <a:extLst>
              <a:ext uri="{FF2B5EF4-FFF2-40B4-BE49-F238E27FC236}">
                <a16:creationId xmlns:a16="http://schemas.microsoft.com/office/drawing/2014/main" id="{9F6822C1-16AE-4CBD-AA8D-2A6106078B82}"/>
              </a:ext>
            </a:extLst>
          </p:cNvPr>
          <p:cNvPicPr>
            <a:picLocks noChangeAspect="1"/>
          </p:cNvPicPr>
          <p:nvPr userDrawn="1"/>
        </p:nvPicPr>
        <p:blipFill>
          <a:blip r:embed="rId3"/>
          <a:stretch>
            <a:fillRect/>
          </a:stretch>
        </p:blipFill>
        <p:spPr>
          <a:xfrm>
            <a:off x="0" y="0"/>
            <a:ext cx="9154319" cy="457716"/>
          </a:xfrm>
          <a:prstGeom prst="rect">
            <a:avLst/>
          </a:prstGeom>
        </p:spPr>
      </p:pic>
    </p:spTree>
    <p:extLst>
      <p:ext uri="{BB962C8B-B14F-4D97-AF65-F5344CB8AC3E}">
        <p14:creationId xmlns:p14="http://schemas.microsoft.com/office/powerpoint/2010/main" val="241692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8249"/>
            <a:ext cx="8229600" cy="8572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4F72C8B-EB62-D54A-AB52-C5107C622D9D}" type="slidenum">
              <a:rPr lang="en-US" smtClean="0"/>
              <a:t>‹#›</a:t>
            </a:fld>
            <a:endParaRPr lang="en-US" dirty="0"/>
          </a:p>
        </p:txBody>
      </p:sp>
      <p:pic>
        <p:nvPicPr>
          <p:cNvPr id="7" name="Picture 6"/>
          <p:cNvPicPr>
            <a:picLocks noChangeAspect="1"/>
          </p:cNvPicPr>
          <p:nvPr userDrawn="1"/>
        </p:nvPicPr>
        <p:blipFill>
          <a:blip r:embed="rId10"/>
          <a:stretch>
            <a:fillRect/>
          </a:stretch>
        </p:blipFill>
        <p:spPr>
          <a:xfrm>
            <a:off x="0" y="0"/>
            <a:ext cx="9144000" cy="457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86" r:id="rId8"/>
  </p:sldLayoutIdLst>
  <p:hf hdr="0" ftr="0" dt="0"/>
  <p:txStyles>
    <p:titleStyle>
      <a:lvl1pPr algn="l" defTabSz="342900" rtl="0" eaLnBrk="1" latinLnBrk="0" hangingPunct="1">
        <a:spcBef>
          <a:spcPct val="0"/>
        </a:spcBef>
        <a:buNone/>
        <a:defRPr sz="2800" b="1" i="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000"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6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4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22F2-911C-45DF-BF92-32543BFD0AFA}"/>
              </a:ext>
            </a:extLst>
          </p:cNvPr>
          <p:cNvSpPr>
            <a:spLocks noGrp="1"/>
          </p:cNvSpPr>
          <p:nvPr>
            <p:ph type="ctrTitle"/>
          </p:nvPr>
        </p:nvSpPr>
        <p:spPr/>
        <p:txBody>
          <a:bodyPr>
            <a:normAutofit fontScale="90000"/>
          </a:bodyPr>
          <a:lstStyle/>
          <a:p>
            <a:r>
              <a:rPr lang="en-US" dirty="0"/>
              <a:t>Metro Transit </a:t>
            </a:r>
            <a:br>
              <a:rPr lang="en-US" dirty="0"/>
            </a:br>
            <a:r>
              <a:rPr lang="en-US" dirty="0"/>
              <a:t>Equity &amp; Inclusion Team</a:t>
            </a:r>
          </a:p>
        </p:txBody>
      </p:sp>
      <p:sp>
        <p:nvSpPr>
          <p:cNvPr id="3" name="Subtitle 2">
            <a:extLst>
              <a:ext uri="{FF2B5EF4-FFF2-40B4-BE49-F238E27FC236}">
                <a16:creationId xmlns:a16="http://schemas.microsoft.com/office/drawing/2014/main" id="{1D6F56AB-08BF-485E-91D9-212B78384381}"/>
              </a:ext>
            </a:extLst>
          </p:cNvPr>
          <p:cNvSpPr>
            <a:spLocks noGrp="1"/>
          </p:cNvSpPr>
          <p:nvPr>
            <p:ph type="subTitle" idx="1"/>
          </p:nvPr>
        </p:nvSpPr>
        <p:spPr/>
        <p:txBody>
          <a:bodyPr/>
          <a:lstStyle/>
          <a:p>
            <a:r>
              <a:rPr lang="en-US" dirty="0"/>
              <a:t>Equity Advisory Committee</a:t>
            </a:r>
          </a:p>
          <a:p>
            <a:r>
              <a:rPr lang="en-US" dirty="0"/>
              <a:t>April 20, 2020</a:t>
            </a:r>
          </a:p>
        </p:txBody>
      </p:sp>
    </p:spTree>
    <p:extLst>
      <p:ext uri="{BB962C8B-B14F-4D97-AF65-F5344CB8AC3E}">
        <p14:creationId xmlns:p14="http://schemas.microsoft.com/office/powerpoint/2010/main" val="299591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AD6A90-D2D3-4B0E-846F-B14EC8CA856C}"/>
              </a:ext>
            </a:extLst>
          </p:cNvPr>
          <p:cNvSpPr>
            <a:spLocks noGrp="1"/>
          </p:cNvSpPr>
          <p:nvPr>
            <p:ph idx="1"/>
          </p:nvPr>
        </p:nvSpPr>
        <p:spPr>
          <a:xfrm>
            <a:off x="457200" y="1371601"/>
            <a:ext cx="8021782" cy="3095468"/>
          </a:xfrm>
        </p:spPr>
        <p:txBody>
          <a:bodyPr>
            <a:normAutofit/>
          </a:bodyPr>
          <a:lstStyle/>
          <a:p>
            <a:pPr marL="342900" lvl="1" indent="0">
              <a:buNone/>
            </a:pPr>
            <a:r>
              <a:rPr lang="en-US" sz="1800" dirty="0"/>
              <a:t>Goal: Establish monthly DEI-focused internal and external engagement</a:t>
            </a:r>
          </a:p>
          <a:p>
            <a:pPr marL="342900" lvl="1" indent="0">
              <a:buNone/>
            </a:pPr>
            <a:endParaRPr lang="en-US" sz="1800" dirty="0"/>
          </a:p>
          <a:p>
            <a:pPr marL="342900" lvl="1" indent="0">
              <a:buNone/>
            </a:pPr>
            <a:r>
              <a:rPr lang="en-US" sz="1800" dirty="0"/>
              <a:t>Goal: Improve workplace culture through employee experience and supportive resources</a:t>
            </a:r>
          </a:p>
          <a:p>
            <a:pPr marL="342900" lvl="1" indent="0">
              <a:buNone/>
            </a:pPr>
            <a:endParaRPr lang="en-US" sz="1800" dirty="0"/>
          </a:p>
          <a:p>
            <a:pPr marL="342900" lvl="1" indent="0">
              <a:buNone/>
            </a:pPr>
            <a:r>
              <a:rPr lang="en-US" sz="1800" dirty="0"/>
              <a:t>Goal: Establish E&amp;I team recommendation process utilizing staff and community input to influence MT workplans</a:t>
            </a:r>
          </a:p>
          <a:p>
            <a:pPr marL="342900" lvl="1" indent="0">
              <a:buNone/>
            </a:pPr>
            <a:endParaRPr lang="en-US" sz="1800" dirty="0"/>
          </a:p>
          <a:p>
            <a:pPr marL="342900" lvl="1" indent="0">
              <a:buNone/>
            </a:pPr>
            <a:r>
              <a:rPr lang="en-US" sz="1800" dirty="0"/>
              <a:t>Goal: Increase diversity of applicants in hiring pools</a:t>
            </a:r>
          </a:p>
        </p:txBody>
      </p:sp>
      <p:sp>
        <p:nvSpPr>
          <p:cNvPr id="2" name="Title 1">
            <a:extLst>
              <a:ext uri="{FF2B5EF4-FFF2-40B4-BE49-F238E27FC236}">
                <a16:creationId xmlns:a16="http://schemas.microsoft.com/office/drawing/2014/main" id="{A475697D-A415-410D-9743-D47F00D9D8AD}"/>
              </a:ext>
            </a:extLst>
          </p:cNvPr>
          <p:cNvSpPr>
            <a:spLocks noGrp="1"/>
          </p:cNvSpPr>
          <p:nvPr>
            <p:ph type="title"/>
          </p:nvPr>
        </p:nvSpPr>
        <p:spPr/>
        <p:txBody>
          <a:bodyPr>
            <a:normAutofit/>
          </a:bodyPr>
          <a:lstStyle/>
          <a:p>
            <a:r>
              <a:rPr lang="en-US" dirty="0"/>
              <a:t>2021</a:t>
            </a:r>
          </a:p>
        </p:txBody>
      </p:sp>
      <p:sp>
        <p:nvSpPr>
          <p:cNvPr id="4" name="Slide Number Placeholder 3">
            <a:extLst>
              <a:ext uri="{FF2B5EF4-FFF2-40B4-BE49-F238E27FC236}">
                <a16:creationId xmlns:a16="http://schemas.microsoft.com/office/drawing/2014/main" id="{B53ACB16-BF1C-4C53-8DF4-72B4E9504FA5}"/>
              </a:ext>
            </a:extLst>
          </p:cNvPr>
          <p:cNvSpPr>
            <a:spLocks noGrp="1"/>
          </p:cNvSpPr>
          <p:nvPr>
            <p:ph type="sldNum" sz="quarter" idx="12"/>
          </p:nvPr>
        </p:nvSpPr>
        <p:spPr/>
        <p:txBody>
          <a:bodyPr/>
          <a:lstStyle/>
          <a:p>
            <a:fld id="{54F72C8B-EB62-D54A-AB52-C5107C622D9D}" type="slidenum">
              <a:rPr lang="en-US" smtClean="0"/>
              <a:pPr/>
              <a:t>10</a:t>
            </a:fld>
            <a:endParaRPr lang="en-US" dirty="0"/>
          </a:p>
        </p:txBody>
      </p:sp>
    </p:spTree>
    <p:extLst>
      <p:ext uri="{BB962C8B-B14F-4D97-AF65-F5344CB8AC3E}">
        <p14:creationId xmlns:p14="http://schemas.microsoft.com/office/powerpoint/2010/main" val="1498890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3F7E-99C6-4A3E-8283-42854CF2FA7F}"/>
              </a:ext>
            </a:extLst>
          </p:cNvPr>
          <p:cNvSpPr>
            <a:spLocks noGrp="1"/>
          </p:cNvSpPr>
          <p:nvPr>
            <p:ph type="title"/>
          </p:nvPr>
        </p:nvSpPr>
        <p:spPr/>
        <p:txBody>
          <a:bodyPr>
            <a:normAutofit/>
          </a:bodyPr>
          <a:lstStyle/>
          <a:p>
            <a:r>
              <a:rPr lang="en-US" dirty="0"/>
              <a:t>Questions?</a:t>
            </a:r>
          </a:p>
        </p:txBody>
      </p:sp>
    </p:spTree>
    <p:extLst>
      <p:ext uri="{BB962C8B-B14F-4D97-AF65-F5344CB8AC3E}">
        <p14:creationId xmlns:p14="http://schemas.microsoft.com/office/powerpoint/2010/main" val="1553597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3F7E-99C6-4A3E-8283-42854CF2FA7F}"/>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9A805E48-EA27-4DC7-A606-F45E8F373C67}"/>
              </a:ext>
            </a:extLst>
          </p:cNvPr>
          <p:cNvSpPr>
            <a:spLocks noGrp="1"/>
          </p:cNvSpPr>
          <p:nvPr>
            <p:ph type="body" idx="1"/>
          </p:nvPr>
        </p:nvSpPr>
        <p:spPr/>
        <p:txBody>
          <a:bodyPr/>
          <a:lstStyle/>
          <a:p>
            <a:r>
              <a:rPr lang="en-US" b="1" dirty="0"/>
              <a:t>Lesley Kandaras, </a:t>
            </a:r>
            <a:r>
              <a:rPr lang="en-US" dirty="0"/>
              <a:t>Chief of Staff, E&amp;I Team Executive Sponsor</a:t>
            </a:r>
          </a:p>
        </p:txBody>
      </p:sp>
    </p:spTree>
    <p:extLst>
      <p:ext uri="{BB962C8B-B14F-4D97-AF65-F5344CB8AC3E}">
        <p14:creationId xmlns:p14="http://schemas.microsoft.com/office/powerpoint/2010/main" val="147193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6E16-3141-47F7-9FE1-C05D0783F02E}"/>
              </a:ext>
            </a:extLst>
          </p:cNvPr>
          <p:cNvSpPr>
            <a:spLocks noGrp="1"/>
          </p:cNvSpPr>
          <p:nvPr>
            <p:ph type="title"/>
          </p:nvPr>
        </p:nvSpPr>
        <p:spPr/>
        <p:txBody>
          <a:bodyPr/>
          <a:lstStyle/>
          <a:p>
            <a:r>
              <a:rPr lang="en-US" sz="2700" dirty="0"/>
              <a:t>Metro Transit Efforts to Advance Equity</a:t>
            </a:r>
          </a:p>
        </p:txBody>
      </p:sp>
      <p:sp>
        <p:nvSpPr>
          <p:cNvPr id="3" name="Content Placeholder 2">
            <a:extLst>
              <a:ext uri="{FF2B5EF4-FFF2-40B4-BE49-F238E27FC236}">
                <a16:creationId xmlns:a16="http://schemas.microsoft.com/office/drawing/2014/main" id="{5CD804BA-7929-4CD4-84E7-B516E2679FED}"/>
              </a:ext>
            </a:extLst>
          </p:cNvPr>
          <p:cNvSpPr>
            <a:spLocks noGrp="1"/>
          </p:cNvSpPr>
          <p:nvPr>
            <p:ph idx="1"/>
          </p:nvPr>
        </p:nvSpPr>
        <p:spPr>
          <a:xfrm>
            <a:off x="458273" y="1485901"/>
            <a:ext cx="8227457" cy="3108723"/>
          </a:xfrm>
        </p:spPr>
        <p:txBody>
          <a:bodyPr>
            <a:normAutofit/>
          </a:bodyPr>
          <a:lstStyle/>
          <a:p>
            <a:r>
              <a:rPr lang="en-US" sz="1800" i="1" dirty="0"/>
              <a:t>Thrive MSP 2040 </a:t>
            </a:r>
            <a:r>
              <a:rPr lang="en-US" sz="1800" dirty="0"/>
              <a:t>and the Metropolitan Council’s Equity Policy commit us to evaluating planning, operations, and investments through an equity lens</a:t>
            </a:r>
          </a:p>
          <a:p>
            <a:r>
              <a:rPr lang="en-US" sz="1800" dirty="0"/>
              <a:t>We are developing a more deliberate and intentional approach to embedding equity in our work, through</a:t>
            </a:r>
          </a:p>
          <a:p>
            <a:pPr lvl="1"/>
            <a:r>
              <a:rPr lang="en-US" sz="1800" dirty="0"/>
              <a:t>Transit service we provide</a:t>
            </a:r>
          </a:p>
          <a:p>
            <a:pPr lvl="1"/>
            <a:r>
              <a:rPr lang="en-US" sz="1800" dirty="0"/>
              <a:t>Programs to improve transit access and quality</a:t>
            </a:r>
          </a:p>
          <a:p>
            <a:pPr lvl="1"/>
            <a:r>
              <a:rPr lang="en-US" sz="1800" dirty="0"/>
              <a:t>Organizational practices critical to equitable processes and outcomes</a:t>
            </a:r>
          </a:p>
        </p:txBody>
      </p:sp>
      <p:sp>
        <p:nvSpPr>
          <p:cNvPr id="4" name="Slide Number Placeholder 3">
            <a:extLst>
              <a:ext uri="{FF2B5EF4-FFF2-40B4-BE49-F238E27FC236}">
                <a16:creationId xmlns:a16="http://schemas.microsoft.com/office/drawing/2014/main" id="{27BE8A22-B4C0-48DA-A9A8-E7F3B1EE5346}"/>
              </a:ext>
            </a:extLst>
          </p:cNvPr>
          <p:cNvSpPr>
            <a:spLocks noGrp="1"/>
          </p:cNvSpPr>
          <p:nvPr>
            <p:ph type="sldNum" sz="quarter" idx="12"/>
          </p:nvPr>
        </p:nvSpPr>
        <p:spPr/>
        <p:txBody>
          <a:bodyPr/>
          <a:lstStyle/>
          <a:p>
            <a:fld id="{64E7FBB3-0BAB-436A-8A16-B914AEDF5972}" type="slidenum">
              <a:rPr lang="en-US" altLang="en-US" smtClean="0"/>
              <a:pPr/>
              <a:t>3</a:t>
            </a:fld>
            <a:endParaRPr lang="en-US" altLang="en-US"/>
          </a:p>
        </p:txBody>
      </p:sp>
    </p:spTree>
    <p:extLst>
      <p:ext uri="{BB962C8B-B14F-4D97-AF65-F5344CB8AC3E}">
        <p14:creationId xmlns:p14="http://schemas.microsoft.com/office/powerpoint/2010/main" val="424380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D361-A70D-48EB-AB16-FE6816CC68CD}"/>
              </a:ext>
            </a:extLst>
          </p:cNvPr>
          <p:cNvSpPr>
            <a:spLocks noGrp="1"/>
          </p:cNvSpPr>
          <p:nvPr>
            <p:ph type="title"/>
          </p:nvPr>
        </p:nvSpPr>
        <p:spPr>
          <a:xfrm>
            <a:off x="206477" y="465365"/>
            <a:ext cx="8731046" cy="370376"/>
          </a:xfrm>
        </p:spPr>
        <p:txBody>
          <a:bodyPr>
            <a:normAutofit fontScale="90000"/>
          </a:bodyPr>
          <a:lstStyle/>
          <a:p>
            <a:r>
              <a:rPr lang="en-US" sz="2000" dirty="0"/>
              <a:t>11/17/20 Discussion – EAC interest in partnering with us on current efforts </a:t>
            </a:r>
          </a:p>
        </p:txBody>
      </p:sp>
      <p:sp>
        <p:nvSpPr>
          <p:cNvPr id="3" name="Content Placeholder 2">
            <a:extLst>
              <a:ext uri="{FF2B5EF4-FFF2-40B4-BE49-F238E27FC236}">
                <a16:creationId xmlns:a16="http://schemas.microsoft.com/office/drawing/2014/main" id="{91226CFE-9B38-46AD-B73D-449A922B0617}"/>
              </a:ext>
            </a:extLst>
          </p:cNvPr>
          <p:cNvSpPr>
            <a:spLocks noGrp="1"/>
          </p:cNvSpPr>
          <p:nvPr>
            <p:ph idx="1"/>
          </p:nvPr>
        </p:nvSpPr>
        <p:spPr>
          <a:xfrm>
            <a:off x="206477" y="835741"/>
            <a:ext cx="8731046" cy="3815992"/>
          </a:xfrm>
        </p:spPr>
        <p:txBody>
          <a:bodyPr>
            <a:normAutofit fontScale="25000" lnSpcReduction="20000"/>
          </a:bodyPr>
          <a:lstStyle/>
          <a:p>
            <a:pPr marL="0" indent="0">
              <a:buNone/>
            </a:pPr>
            <a:r>
              <a:rPr lang="en-US" sz="5600" dirty="0"/>
              <a:t>Initial examples include … </a:t>
            </a:r>
          </a:p>
          <a:p>
            <a:pPr marL="514350" indent="-514350">
              <a:buFont typeface="+mj-lt"/>
              <a:buAutoNum type="arabicPeriod"/>
            </a:pPr>
            <a:r>
              <a:rPr lang="en-US" sz="5600" dirty="0"/>
              <a:t>Developing transit equity vision and goals</a:t>
            </a:r>
          </a:p>
          <a:p>
            <a:pPr marL="514350" indent="-514350">
              <a:buFont typeface="+mj-lt"/>
              <a:buAutoNum type="arabicPeriod"/>
            </a:pPr>
            <a:r>
              <a:rPr lang="en-US" sz="5600" dirty="0"/>
              <a:t>Strengthening Metro Transit’s public engagement work</a:t>
            </a:r>
          </a:p>
          <a:p>
            <a:pPr marL="514350" indent="-514350">
              <a:buFont typeface="+mj-lt"/>
              <a:buAutoNum type="arabicPeriod"/>
            </a:pPr>
            <a:r>
              <a:rPr lang="en-US" sz="5600" dirty="0"/>
              <a:t>Developing transit equity metrics </a:t>
            </a:r>
          </a:p>
          <a:p>
            <a:pPr marL="514350" indent="-514350">
              <a:buFont typeface="+mj-lt"/>
              <a:buAutoNum type="arabicPeriod"/>
            </a:pPr>
            <a:r>
              <a:rPr lang="en-US" sz="5600" dirty="0"/>
              <a:t>Strengthening approach to evaluating transit service equity </a:t>
            </a:r>
          </a:p>
          <a:p>
            <a:pPr marL="514350" indent="-514350">
              <a:buFont typeface="+mj-lt"/>
              <a:buAutoNum type="arabicPeriod"/>
            </a:pPr>
            <a:r>
              <a:rPr lang="en-US" sz="5600" dirty="0"/>
              <a:t>Developing budgets and making budget decisions with an equity lens</a:t>
            </a:r>
          </a:p>
          <a:p>
            <a:pPr marL="514350" indent="-514350">
              <a:buFont typeface="+mj-lt"/>
              <a:buAutoNum type="arabicPeriod"/>
            </a:pPr>
            <a:r>
              <a:rPr lang="en-US" sz="5600" dirty="0"/>
              <a:t>Fostering a workplace that is diverse, equitable, and inclusive </a:t>
            </a:r>
          </a:p>
          <a:p>
            <a:pPr marL="514350" indent="-514350">
              <a:buFont typeface="+mj-lt"/>
              <a:buAutoNum type="arabicPeriod"/>
            </a:pPr>
            <a:r>
              <a:rPr lang="en-US" sz="5600" dirty="0"/>
              <a:t>Incorporating changes based on the Metropolitan Council’s Metro Transit Police Department Review </a:t>
            </a:r>
          </a:p>
          <a:p>
            <a:pPr marL="514350" indent="-514350">
              <a:buFont typeface="+mj-lt"/>
              <a:buAutoNum type="arabicPeriod"/>
            </a:pPr>
            <a:r>
              <a:rPr lang="en-US" sz="5600" dirty="0"/>
              <a:t>Strengthening approach to addressing “Equity” outcome as part of the Thrive Lens Analysis in Metropolitan Council business items</a:t>
            </a:r>
          </a:p>
          <a:p>
            <a:pPr marL="514350" indent="-514350">
              <a:buFont typeface="+mj-lt"/>
              <a:buAutoNum type="arabicPeriod"/>
            </a:pPr>
            <a:r>
              <a:rPr lang="en-US" sz="5600" dirty="0"/>
              <a:t>Contingent on future legislative action – providing guidance on policies/procedures to implement administrative citation alternative for fare evasion </a:t>
            </a:r>
          </a:p>
          <a:p>
            <a:pPr marL="0" indent="0">
              <a:buNone/>
            </a:pPr>
            <a:r>
              <a:rPr lang="en-US" sz="5600" dirty="0"/>
              <a:t>…but we will adapt this list based on committee interests and priorities.</a:t>
            </a:r>
          </a:p>
          <a:p>
            <a:endParaRPr lang="en-US" dirty="0"/>
          </a:p>
        </p:txBody>
      </p:sp>
      <p:sp>
        <p:nvSpPr>
          <p:cNvPr id="4" name="Slide Number Placeholder 3">
            <a:extLst>
              <a:ext uri="{FF2B5EF4-FFF2-40B4-BE49-F238E27FC236}">
                <a16:creationId xmlns:a16="http://schemas.microsoft.com/office/drawing/2014/main" id="{2C4F1BD1-2F70-4545-B1DA-A3758BDB6753}"/>
              </a:ext>
            </a:extLst>
          </p:cNvPr>
          <p:cNvSpPr>
            <a:spLocks noGrp="1"/>
          </p:cNvSpPr>
          <p:nvPr>
            <p:ph type="sldNum" sz="quarter" idx="12"/>
          </p:nvPr>
        </p:nvSpPr>
        <p:spPr/>
        <p:txBody>
          <a:bodyPr/>
          <a:lstStyle/>
          <a:p>
            <a:fld id="{54F72C8B-EB62-D54A-AB52-C5107C622D9D}" type="slidenum">
              <a:rPr lang="en-US" smtClean="0"/>
              <a:pPr/>
              <a:t>4</a:t>
            </a:fld>
            <a:endParaRPr lang="en-US" dirty="0"/>
          </a:p>
        </p:txBody>
      </p:sp>
    </p:spTree>
    <p:extLst>
      <p:ext uri="{BB962C8B-B14F-4D97-AF65-F5344CB8AC3E}">
        <p14:creationId xmlns:p14="http://schemas.microsoft.com/office/powerpoint/2010/main" val="236007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3F7E-99C6-4A3E-8283-42854CF2FA7F}"/>
              </a:ext>
            </a:extLst>
          </p:cNvPr>
          <p:cNvSpPr>
            <a:spLocks noGrp="1"/>
          </p:cNvSpPr>
          <p:nvPr>
            <p:ph type="title"/>
          </p:nvPr>
        </p:nvSpPr>
        <p:spPr/>
        <p:txBody>
          <a:bodyPr>
            <a:normAutofit/>
          </a:bodyPr>
          <a:lstStyle/>
          <a:p>
            <a:r>
              <a:rPr lang="en-US" dirty="0"/>
              <a:t>Equity &amp; Inclusion Team</a:t>
            </a:r>
          </a:p>
        </p:txBody>
      </p:sp>
      <p:sp>
        <p:nvSpPr>
          <p:cNvPr id="3" name="Text Placeholder 2">
            <a:extLst>
              <a:ext uri="{FF2B5EF4-FFF2-40B4-BE49-F238E27FC236}">
                <a16:creationId xmlns:a16="http://schemas.microsoft.com/office/drawing/2014/main" id="{9A805E48-EA27-4DC7-A606-F45E8F373C67}"/>
              </a:ext>
            </a:extLst>
          </p:cNvPr>
          <p:cNvSpPr>
            <a:spLocks noGrp="1"/>
          </p:cNvSpPr>
          <p:nvPr>
            <p:ph type="body" idx="1"/>
          </p:nvPr>
        </p:nvSpPr>
        <p:spPr/>
        <p:txBody>
          <a:bodyPr/>
          <a:lstStyle/>
          <a:p>
            <a:r>
              <a:rPr lang="en-US" b="1" dirty="0"/>
              <a:t>Sarah Berres, </a:t>
            </a:r>
            <a:r>
              <a:rPr lang="en-US" dirty="0"/>
              <a:t>Specialist, Equity &amp; Inclusion</a:t>
            </a:r>
          </a:p>
        </p:txBody>
      </p:sp>
    </p:spTree>
    <p:extLst>
      <p:ext uri="{BB962C8B-B14F-4D97-AF65-F5344CB8AC3E}">
        <p14:creationId xmlns:p14="http://schemas.microsoft.com/office/powerpoint/2010/main" val="425488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EF495-3257-4DC7-894B-2C55ADD86BFA}"/>
              </a:ext>
            </a:extLst>
          </p:cNvPr>
          <p:cNvSpPr>
            <a:spLocks noGrp="1"/>
          </p:cNvSpPr>
          <p:nvPr>
            <p:ph type="title"/>
          </p:nvPr>
        </p:nvSpPr>
        <p:spPr/>
        <p:txBody>
          <a:bodyPr/>
          <a:lstStyle/>
          <a:p>
            <a:r>
              <a:rPr lang="en-US" dirty="0"/>
              <a:t>2021 Equity &amp; Inclusion Team</a:t>
            </a:r>
          </a:p>
        </p:txBody>
      </p:sp>
      <p:sp>
        <p:nvSpPr>
          <p:cNvPr id="4" name="Slide Number Placeholder 3">
            <a:extLst>
              <a:ext uri="{FF2B5EF4-FFF2-40B4-BE49-F238E27FC236}">
                <a16:creationId xmlns:a16="http://schemas.microsoft.com/office/drawing/2014/main" id="{4DB4C86F-F9FF-443C-8B29-F17FF3E5CC61}"/>
              </a:ext>
            </a:extLst>
          </p:cNvPr>
          <p:cNvSpPr>
            <a:spLocks noGrp="1"/>
          </p:cNvSpPr>
          <p:nvPr>
            <p:ph type="sldNum" sz="quarter" idx="12"/>
          </p:nvPr>
        </p:nvSpPr>
        <p:spPr/>
        <p:txBody>
          <a:bodyPr/>
          <a:lstStyle/>
          <a:p>
            <a:fld id="{54F72C8B-EB62-D54A-AB52-C5107C622D9D}" type="slidenum">
              <a:rPr lang="en-US" smtClean="0"/>
              <a:pPr/>
              <a:t>6</a:t>
            </a:fld>
            <a:endParaRPr lang="en-US" dirty="0"/>
          </a:p>
        </p:txBody>
      </p:sp>
      <p:pic>
        <p:nvPicPr>
          <p:cNvPr id="14" name="Picture 13">
            <a:extLst>
              <a:ext uri="{FF2B5EF4-FFF2-40B4-BE49-F238E27FC236}">
                <a16:creationId xmlns:a16="http://schemas.microsoft.com/office/drawing/2014/main" id="{EF432184-D27D-421E-BA0D-9BABD1E8ECD3}"/>
              </a:ext>
            </a:extLst>
          </p:cNvPr>
          <p:cNvPicPr>
            <a:picLocks noChangeAspect="1"/>
          </p:cNvPicPr>
          <p:nvPr/>
        </p:nvPicPr>
        <p:blipFill>
          <a:blip r:embed="rId3"/>
          <a:stretch>
            <a:fillRect/>
          </a:stretch>
        </p:blipFill>
        <p:spPr>
          <a:xfrm>
            <a:off x="614446" y="1551665"/>
            <a:ext cx="7899968" cy="2797758"/>
          </a:xfrm>
          <a:prstGeom prst="rect">
            <a:avLst/>
          </a:prstGeom>
          <a:ln w="127000" cap="sq">
            <a:solidFill>
              <a:schemeClr val="accent2">
                <a:lumMod val="60000"/>
                <a:lumOff val="40000"/>
              </a:schemeClr>
            </a:solidFill>
            <a:miter lim="800000"/>
          </a:ln>
          <a:effectLst/>
        </p:spPr>
      </p:pic>
    </p:spTree>
    <p:extLst>
      <p:ext uri="{BB962C8B-B14F-4D97-AF65-F5344CB8AC3E}">
        <p14:creationId xmlns:p14="http://schemas.microsoft.com/office/powerpoint/2010/main" val="2499856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697D-A415-410D-9743-D47F00D9D8AD}"/>
              </a:ext>
            </a:extLst>
          </p:cNvPr>
          <p:cNvSpPr>
            <a:spLocks noGrp="1"/>
          </p:cNvSpPr>
          <p:nvPr>
            <p:ph type="title"/>
          </p:nvPr>
        </p:nvSpPr>
        <p:spPr/>
        <p:txBody>
          <a:bodyPr>
            <a:normAutofit/>
          </a:bodyPr>
          <a:lstStyle/>
          <a:p>
            <a:r>
              <a:rPr lang="en-US" dirty="0"/>
              <a:t>Equity &amp; Inclusion Team Charter</a:t>
            </a:r>
          </a:p>
        </p:txBody>
      </p:sp>
      <p:sp>
        <p:nvSpPr>
          <p:cNvPr id="3" name="Content Placeholder 2">
            <a:extLst>
              <a:ext uri="{FF2B5EF4-FFF2-40B4-BE49-F238E27FC236}">
                <a16:creationId xmlns:a16="http://schemas.microsoft.com/office/drawing/2014/main" id="{F9AD6A90-D2D3-4B0E-846F-B14EC8CA856C}"/>
              </a:ext>
            </a:extLst>
          </p:cNvPr>
          <p:cNvSpPr>
            <a:spLocks noGrp="1"/>
          </p:cNvSpPr>
          <p:nvPr>
            <p:ph idx="1"/>
          </p:nvPr>
        </p:nvSpPr>
        <p:spPr>
          <a:xfrm>
            <a:off x="457200" y="1371601"/>
            <a:ext cx="8229600" cy="3395662"/>
          </a:xfrm>
        </p:spPr>
        <p:txBody>
          <a:bodyPr>
            <a:noAutofit/>
          </a:bodyPr>
          <a:lstStyle/>
          <a:p>
            <a:pPr marL="0" indent="0">
              <a:buNone/>
            </a:pPr>
            <a:r>
              <a:rPr lang="en-US" sz="1200" b="1" dirty="0"/>
              <a:t>Mission</a:t>
            </a:r>
            <a:br>
              <a:rPr lang="en-US" sz="1200" b="1" dirty="0"/>
            </a:br>
            <a:r>
              <a:rPr lang="en-US" sz="1200" dirty="0"/>
              <a:t>The Equity &amp; Inclusion (E&amp;I) Team influences equity goals and outcomes by activating staff involvement to</a:t>
            </a:r>
          </a:p>
          <a:p>
            <a:pPr lvl="1"/>
            <a:r>
              <a:rPr lang="en-US" sz="1200" dirty="0"/>
              <a:t>Recognize and harness the value of the diversity of our region and workforce </a:t>
            </a:r>
          </a:p>
          <a:p>
            <a:pPr lvl="1"/>
            <a:r>
              <a:rPr lang="en-US" sz="1200" dirty="0"/>
              <a:t>Develop creative ways to address the needs of staff and community members</a:t>
            </a:r>
          </a:p>
          <a:p>
            <a:pPr lvl="1"/>
            <a:r>
              <a:rPr lang="en-US" sz="1200" dirty="0"/>
              <a:t>Support and expand Metro Transit’s commitment to equity and inclusion for employees and customers</a:t>
            </a:r>
          </a:p>
          <a:p>
            <a:pPr marL="0" lvl="0" indent="0">
              <a:buNone/>
            </a:pPr>
            <a:r>
              <a:rPr lang="en-US" sz="1200" dirty="0"/>
              <a:t>Scope</a:t>
            </a:r>
          </a:p>
          <a:p>
            <a:pPr lvl="1"/>
            <a:r>
              <a:rPr lang="en-US" sz="1200" dirty="0"/>
              <a:t>Equity action recommendation</a:t>
            </a:r>
          </a:p>
          <a:p>
            <a:pPr lvl="1"/>
            <a:r>
              <a:rPr lang="en-US" sz="1200" dirty="0"/>
              <a:t>Internal communication activation</a:t>
            </a:r>
          </a:p>
          <a:p>
            <a:pPr lvl="1"/>
            <a:r>
              <a:rPr lang="en-US" sz="1200" dirty="0"/>
              <a:t>Special projects as assigned or defined by team</a:t>
            </a:r>
          </a:p>
          <a:p>
            <a:pPr lvl="1"/>
            <a:r>
              <a:rPr lang="en-US" sz="1200" dirty="0"/>
              <a:t>Support teams leading internal and external equity-related work</a:t>
            </a:r>
          </a:p>
        </p:txBody>
      </p:sp>
      <p:sp>
        <p:nvSpPr>
          <p:cNvPr id="4" name="Slide Number Placeholder 3">
            <a:extLst>
              <a:ext uri="{FF2B5EF4-FFF2-40B4-BE49-F238E27FC236}">
                <a16:creationId xmlns:a16="http://schemas.microsoft.com/office/drawing/2014/main" id="{B53ACB16-BF1C-4C53-8DF4-72B4E9504FA5}"/>
              </a:ext>
            </a:extLst>
          </p:cNvPr>
          <p:cNvSpPr>
            <a:spLocks noGrp="1"/>
          </p:cNvSpPr>
          <p:nvPr>
            <p:ph type="sldNum" sz="quarter" idx="12"/>
          </p:nvPr>
        </p:nvSpPr>
        <p:spPr/>
        <p:txBody>
          <a:bodyPr/>
          <a:lstStyle/>
          <a:p>
            <a:fld id="{54F72C8B-EB62-D54A-AB52-C5107C622D9D}" type="slidenum">
              <a:rPr lang="en-US" smtClean="0"/>
              <a:pPr/>
              <a:t>7</a:t>
            </a:fld>
            <a:endParaRPr lang="en-US" dirty="0"/>
          </a:p>
        </p:txBody>
      </p:sp>
    </p:spTree>
    <p:extLst>
      <p:ext uri="{BB962C8B-B14F-4D97-AF65-F5344CB8AC3E}">
        <p14:creationId xmlns:p14="http://schemas.microsoft.com/office/powerpoint/2010/main" val="1436801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697D-A415-410D-9743-D47F00D9D8AD}"/>
              </a:ext>
            </a:extLst>
          </p:cNvPr>
          <p:cNvSpPr>
            <a:spLocks noGrp="1"/>
          </p:cNvSpPr>
          <p:nvPr>
            <p:ph type="title"/>
          </p:nvPr>
        </p:nvSpPr>
        <p:spPr/>
        <p:txBody>
          <a:bodyPr>
            <a:normAutofit/>
          </a:bodyPr>
          <a:lstStyle/>
          <a:p>
            <a:r>
              <a:rPr lang="en-US" dirty="0"/>
              <a:t>New Member Perspective</a:t>
            </a:r>
          </a:p>
        </p:txBody>
      </p:sp>
      <p:pic>
        <p:nvPicPr>
          <p:cNvPr id="8" name="Content Placeholder 7">
            <a:extLst>
              <a:ext uri="{FF2B5EF4-FFF2-40B4-BE49-F238E27FC236}">
                <a16:creationId xmlns:a16="http://schemas.microsoft.com/office/drawing/2014/main" id="{40BFAD62-0F63-4E0D-918C-9EB4E4D73CEF}"/>
              </a:ext>
            </a:extLst>
          </p:cNvPr>
          <p:cNvPicPr>
            <a:picLocks noGrp="1" noChangeAspect="1"/>
          </p:cNvPicPr>
          <p:nvPr>
            <p:ph sz="half" idx="1"/>
          </p:nvPr>
        </p:nvPicPr>
        <p:blipFill rotWithShape="1">
          <a:blip r:embed="rId3"/>
          <a:srcRect t="11849" b="10717"/>
          <a:stretch/>
        </p:blipFill>
        <p:spPr>
          <a:xfrm>
            <a:off x="1614911" y="1513243"/>
            <a:ext cx="1986786" cy="2736353"/>
          </a:xfrm>
        </p:spPr>
      </p:pic>
      <p:pic>
        <p:nvPicPr>
          <p:cNvPr id="10" name="Content Placeholder 9">
            <a:extLst>
              <a:ext uri="{FF2B5EF4-FFF2-40B4-BE49-F238E27FC236}">
                <a16:creationId xmlns:a16="http://schemas.microsoft.com/office/drawing/2014/main" id="{79CA950C-974C-4131-93BD-90E455E5564C}"/>
              </a:ext>
            </a:extLst>
          </p:cNvPr>
          <p:cNvPicPr>
            <a:picLocks noGrp="1" noChangeAspect="1"/>
          </p:cNvPicPr>
          <p:nvPr>
            <p:ph sz="half" idx="2"/>
          </p:nvPr>
        </p:nvPicPr>
        <p:blipFill rotWithShape="1">
          <a:blip r:embed="rId4"/>
          <a:srcRect l="6253" r="12917" b="24945"/>
          <a:stretch/>
        </p:blipFill>
        <p:spPr>
          <a:xfrm>
            <a:off x="5137166" y="1513243"/>
            <a:ext cx="2105844" cy="2736353"/>
          </a:xfrm>
        </p:spPr>
      </p:pic>
      <p:sp>
        <p:nvSpPr>
          <p:cNvPr id="4" name="Slide Number Placeholder 3">
            <a:extLst>
              <a:ext uri="{FF2B5EF4-FFF2-40B4-BE49-F238E27FC236}">
                <a16:creationId xmlns:a16="http://schemas.microsoft.com/office/drawing/2014/main" id="{B53ACB16-BF1C-4C53-8DF4-72B4E9504FA5}"/>
              </a:ext>
            </a:extLst>
          </p:cNvPr>
          <p:cNvSpPr>
            <a:spLocks noGrp="1"/>
          </p:cNvSpPr>
          <p:nvPr>
            <p:ph type="sldNum" sz="quarter" idx="12"/>
          </p:nvPr>
        </p:nvSpPr>
        <p:spPr/>
        <p:txBody>
          <a:bodyPr/>
          <a:lstStyle/>
          <a:p>
            <a:fld id="{54F72C8B-EB62-D54A-AB52-C5107C622D9D}" type="slidenum">
              <a:rPr lang="en-US" smtClean="0"/>
              <a:pPr/>
              <a:t>8</a:t>
            </a:fld>
            <a:endParaRPr lang="en-US" dirty="0"/>
          </a:p>
        </p:txBody>
      </p:sp>
      <p:sp>
        <p:nvSpPr>
          <p:cNvPr id="12" name="Text Placeholder 2">
            <a:extLst>
              <a:ext uri="{FF2B5EF4-FFF2-40B4-BE49-F238E27FC236}">
                <a16:creationId xmlns:a16="http://schemas.microsoft.com/office/drawing/2014/main" id="{F7DCAAC5-7EE9-4850-A589-F9CCE763D786}"/>
              </a:ext>
            </a:extLst>
          </p:cNvPr>
          <p:cNvSpPr txBox="1">
            <a:spLocks/>
          </p:cNvSpPr>
          <p:nvPr/>
        </p:nvSpPr>
        <p:spPr>
          <a:xfrm>
            <a:off x="1546518" y="4249596"/>
            <a:ext cx="2316520" cy="791511"/>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Clr>
                <a:srgbClr val="ED1B2E"/>
              </a:buClr>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Clr>
                <a:srgbClr val="ED1B2E"/>
              </a:buClr>
              <a:buFont typeface="Arial"/>
              <a:buChar char="–"/>
              <a:defRPr sz="2000" kern="1200">
                <a:solidFill>
                  <a:schemeClr val="tx1"/>
                </a:solidFill>
                <a:latin typeface="Arial"/>
                <a:ea typeface="+mn-ea"/>
                <a:cs typeface="Arial"/>
              </a:defRPr>
            </a:lvl2pPr>
            <a:lvl3pPr marL="857250" indent="-171450" algn="l" defTabSz="342900" rtl="0" eaLnBrk="1" latinLnBrk="0" hangingPunct="1">
              <a:spcBef>
                <a:spcPct val="20000"/>
              </a:spcBef>
              <a:buClr>
                <a:srgbClr val="ED1B2E"/>
              </a:buClr>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Clr>
                <a:srgbClr val="ED1B2E"/>
              </a:buClr>
              <a:buFont typeface="Arial"/>
              <a:buChar char="–"/>
              <a:defRPr sz="1600" kern="1200">
                <a:solidFill>
                  <a:schemeClr val="tx1"/>
                </a:solidFill>
                <a:latin typeface="Arial"/>
                <a:ea typeface="+mn-ea"/>
                <a:cs typeface="Arial"/>
              </a:defRPr>
            </a:lvl4pPr>
            <a:lvl5pPr marL="1543050" indent="-171450" algn="l" defTabSz="342900" rtl="0" eaLnBrk="1" latinLnBrk="0" hangingPunct="1">
              <a:spcBef>
                <a:spcPct val="20000"/>
              </a:spcBef>
              <a:buClr>
                <a:srgbClr val="ED1B2E"/>
              </a:buClr>
              <a:buFont typeface="Arial"/>
              <a:buChar char="»"/>
              <a:defRPr sz="14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marL="0" indent="0">
              <a:buNone/>
            </a:pPr>
            <a:r>
              <a:rPr lang="en-US" sz="1400" b="1" dirty="0"/>
              <a:t>Erica Igure</a:t>
            </a:r>
          </a:p>
          <a:p>
            <a:pPr marL="0" indent="0">
              <a:buNone/>
            </a:pPr>
            <a:r>
              <a:rPr lang="en-US" sz="1200" b="1" dirty="0"/>
              <a:t>Operator, </a:t>
            </a:r>
            <a:r>
              <a:rPr lang="en-US" sz="1200" dirty="0"/>
              <a:t>Heywood Garage</a:t>
            </a:r>
          </a:p>
        </p:txBody>
      </p:sp>
      <p:sp>
        <p:nvSpPr>
          <p:cNvPr id="13" name="Text Placeholder 2">
            <a:extLst>
              <a:ext uri="{FF2B5EF4-FFF2-40B4-BE49-F238E27FC236}">
                <a16:creationId xmlns:a16="http://schemas.microsoft.com/office/drawing/2014/main" id="{0B58EB17-056B-422B-8463-76EBBF56480F}"/>
              </a:ext>
            </a:extLst>
          </p:cNvPr>
          <p:cNvSpPr txBox="1">
            <a:spLocks/>
          </p:cNvSpPr>
          <p:nvPr/>
        </p:nvSpPr>
        <p:spPr>
          <a:xfrm>
            <a:off x="5062759" y="4249595"/>
            <a:ext cx="3379972" cy="791511"/>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Clr>
                <a:srgbClr val="ED1B2E"/>
              </a:buClr>
              <a:buFont typeface="Arial"/>
              <a:buChar char="•"/>
              <a:defRPr sz="2400" kern="1200">
                <a:solidFill>
                  <a:schemeClr val="tx1"/>
                </a:solidFill>
                <a:latin typeface="Arial"/>
                <a:ea typeface="+mn-ea"/>
                <a:cs typeface="Arial"/>
              </a:defRPr>
            </a:lvl1pPr>
            <a:lvl2pPr marL="557213" indent="-214313" algn="l" defTabSz="342900" rtl="0" eaLnBrk="1" latinLnBrk="0" hangingPunct="1">
              <a:spcBef>
                <a:spcPct val="20000"/>
              </a:spcBef>
              <a:buClr>
                <a:srgbClr val="ED1B2E"/>
              </a:buClr>
              <a:buFont typeface="Arial"/>
              <a:buChar char="–"/>
              <a:defRPr sz="2000" kern="1200">
                <a:solidFill>
                  <a:schemeClr val="tx1"/>
                </a:solidFill>
                <a:latin typeface="Arial"/>
                <a:ea typeface="+mn-ea"/>
                <a:cs typeface="Arial"/>
              </a:defRPr>
            </a:lvl2pPr>
            <a:lvl3pPr marL="857250" indent="-171450" algn="l" defTabSz="342900" rtl="0" eaLnBrk="1" latinLnBrk="0" hangingPunct="1">
              <a:spcBef>
                <a:spcPct val="20000"/>
              </a:spcBef>
              <a:buClr>
                <a:srgbClr val="ED1B2E"/>
              </a:buClr>
              <a:buFont typeface="Arial"/>
              <a:buChar char="•"/>
              <a:defRPr sz="1800" kern="1200">
                <a:solidFill>
                  <a:schemeClr val="tx1"/>
                </a:solidFill>
                <a:latin typeface="Arial"/>
                <a:ea typeface="+mn-ea"/>
                <a:cs typeface="Arial"/>
              </a:defRPr>
            </a:lvl3pPr>
            <a:lvl4pPr marL="1200150" indent="-171450" algn="l" defTabSz="342900" rtl="0" eaLnBrk="1" latinLnBrk="0" hangingPunct="1">
              <a:spcBef>
                <a:spcPct val="20000"/>
              </a:spcBef>
              <a:buClr>
                <a:srgbClr val="ED1B2E"/>
              </a:buClr>
              <a:buFont typeface="Arial"/>
              <a:buChar char="–"/>
              <a:defRPr sz="1600" kern="1200">
                <a:solidFill>
                  <a:schemeClr val="tx1"/>
                </a:solidFill>
                <a:latin typeface="Arial"/>
                <a:ea typeface="+mn-ea"/>
                <a:cs typeface="Arial"/>
              </a:defRPr>
            </a:lvl4pPr>
            <a:lvl5pPr marL="1543050" indent="-171450" algn="l" defTabSz="342900" rtl="0" eaLnBrk="1" latinLnBrk="0" hangingPunct="1">
              <a:spcBef>
                <a:spcPct val="20000"/>
              </a:spcBef>
              <a:buClr>
                <a:srgbClr val="ED1B2E"/>
              </a:buClr>
              <a:buFont typeface="Arial"/>
              <a:buChar char="»"/>
              <a:defRPr sz="14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marL="0" indent="0">
              <a:buNone/>
            </a:pPr>
            <a:r>
              <a:rPr lang="en-US" sz="1400" b="1" dirty="0"/>
              <a:t>Claudius Toussaint</a:t>
            </a:r>
          </a:p>
          <a:p>
            <a:pPr marL="0" indent="0">
              <a:buNone/>
            </a:pPr>
            <a:r>
              <a:rPr lang="en-US" sz="1200" b="1" dirty="0"/>
              <a:t>Program Manager Real Estate and Asset Management, </a:t>
            </a:r>
            <a:r>
              <a:rPr lang="en-US" sz="1200" dirty="0"/>
              <a:t>Engineering and Facilities</a:t>
            </a:r>
          </a:p>
        </p:txBody>
      </p:sp>
    </p:spTree>
    <p:extLst>
      <p:ext uri="{BB962C8B-B14F-4D97-AF65-F5344CB8AC3E}">
        <p14:creationId xmlns:p14="http://schemas.microsoft.com/office/powerpoint/2010/main" val="89376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3F7E-99C6-4A3E-8283-42854CF2FA7F}"/>
              </a:ext>
            </a:extLst>
          </p:cNvPr>
          <p:cNvSpPr>
            <a:spLocks noGrp="1"/>
          </p:cNvSpPr>
          <p:nvPr>
            <p:ph type="title"/>
          </p:nvPr>
        </p:nvSpPr>
        <p:spPr/>
        <p:txBody>
          <a:bodyPr>
            <a:normAutofit/>
          </a:bodyPr>
          <a:lstStyle/>
          <a:p>
            <a:r>
              <a:rPr lang="en-US" dirty="0"/>
              <a:t>Team Focus 2021</a:t>
            </a:r>
          </a:p>
        </p:txBody>
      </p:sp>
      <p:sp>
        <p:nvSpPr>
          <p:cNvPr id="3" name="Text Placeholder 2">
            <a:extLst>
              <a:ext uri="{FF2B5EF4-FFF2-40B4-BE49-F238E27FC236}">
                <a16:creationId xmlns:a16="http://schemas.microsoft.com/office/drawing/2014/main" id="{9A805E48-EA27-4DC7-A606-F45E8F373C67}"/>
              </a:ext>
            </a:extLst>
          </p:cNvPr>
          <p:cNvSpPr>
            <a:spLocks noGrp="1"/>
          </p:cNvSpPr>
          <p:nvPr>
            <p:ph type="body" idx="1"/>
          </p:nvPr>
        </p:nvSpPr>
        <p:spPr/>
        <p:txBody>
          <a:bodyPr/>
          <a:lstStyle/>
          <a:p>
            <a:r>
              <a:rPr lang="en-US" b="1" dirty="0"/>
              <a:t>Rachel Cagle, Coordinator</a:t>
            </a:r>
            <a:r>
              <a:rPr lang="en-US" dirty="0"/>
              <a:t>, Equity &amp; Inclusion</a:t>
            </a:r>
          </a:p>
        </p:txBody>
      </p:sp>
    </p:spTree>
    <p:extLst>
      <p:ext uri="{BB962C8B-B14F-4D97-AF65-F5344CB8AC3E}">
        <p14:creationId xmlns:p14="http://schemas.microsoft.com/office/powerpoint/2010/main" val="186364884"/>
      </p:ext>
    </p:extLst>
  </p:cSld>
  <p:clrMapOvr>
    <a:masterClrMapping/>
  </p:clrMapOvr>
</p:sld>
</file>

<file path=ppt/theme/theme1.xml><?xml version="1.0" encoding="utf-8"?>
<a:theme xmlns:a="http://schemas.openxmlformats.org/drawingml/2006/main" name="Office Theme">
  <a:themeElements>
    <a:clrScheme name="Custom 2 1">
      <a:dk1>
        <a:srgbClr val="000000"/>
      </a:dk1>
      <a:lt1>
        <a:srgbClr val="FFFFFF"/>
      </a:lt1>
      <a:dk2>
        <a:srgbClr val="0068AF"/>
      </a:dk2>
      <a:lt2>
        <a:srgbClr val="FFFFFF"/>
      </a:lt2>
      <a:accent1>
        <a:srgbClr val="EC1A2E"/>
      </a:accent1>
      <a:accent2>
        <a:srgbClr val="FFD2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troTransit_16x9" id="{67DCCE72-4417-934F-96B6-349306EDC3FE}" vid="{3F1CB8B9-F650-214B-A4E0-031B825AC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2D27E73F9ED84DB4393CD837D47A7A" ma:contentTypeVersion="11" ma:contentTypeDescription="Create a new document." ma:contentTypeScope="" ma:versionID="621c37de89fd13d33884056b120d204b">
  <xsd:schema xmlns:xsd="http://www.w3.org/2001/XMLSchema" xmlns:xs="http://www.w3.org/2001/XMLSchema" xmlns:p="http://schemas.microsoft.com/office/2006/metadata/properties" xmlns:ns3="6521af12-c39f-48f0-8324-e7fa7817f1a2" xmlns:ns4="247c48fa-c0d8-45f7-ad7e-0a2252c80fe3" targetNamespace="http://schemas.microsoft.com/office/2006/metadata/properties" ma:root="true" ma:fieldsID="9fffe7e2e86a986646d817b0ec21ff20" ns3:_="" ns4:_="">
    <xsd:import namespace="6521af12-c39f-48f0-8324-e7fa7817f1a2"/>
    <xsd:import namespace="247c48fa-c0d8-45f7-ad7e-0a2252c80fe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21af12-c39f-48f0-8324-e7fa7817f1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7c48fa-c0d8-45f7-ad7e-0a2252c80fe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4BD698-9161-4A9A-8FBE-A053C57841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21af12-c39f-48f0-8324-e7fa7817f1a2"/>
    <ds:schemaRef ds:uri="247c48fa-c0d8-45f7-ad7e-0a2252c80f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406893-761D-423F-A9E9-18FCA0DF2832}">
  <ds:schemaRefs>
    <ds:schemaRef ds:uri="http://schemas.microsoft.com/sharepoint/v3/contenttype/forms"/>
  </ds:schemaRefs>
</ds:datastoreItem>
</file>

<file path=customXml/itemProps3.xml><?xml version="1.0" encoding="utf-8"?>
<ds:datastoreItem xmlns:ds="http://schemas.openxmlformats.org/officeDocument/2006/customXml" ds:itemID="{94CB3B87-E291-41A6-AC75-CD8CAB84D819}">
  <ds:schemaRefs>
    <ds:schemaRef ds:uri="http://purl.org/dc/elements/1.1/"/>
    <ds:schemaRef ds:uri="http://schemas.microsoft.com/office/2006/metadata/properties"/>
    <ds:schemaRef ds:uri="6521af12-c39f-48f0-8324-e7fa7817f1a2"/>
    <ds:schemaRef ds:uri="http://purl.org/dc/terms/"/>
    <ds:schemaRef ds:uri="247c48fa-c0d8-45f7-ad7e-0a2252c80fe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MetroTransit_16x9</Template>
  <TotalTime>2133</TotalTime>
  <Words>605</Words>
  <Application>Microsoft Office PowerPoint</Application>
  <PresentationFormat>On-screen Show (16:9)</PresentationFormat>
  <Paragraphs>79</Paragraphs>
  <Slides>11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Metro Transit  Equity &amp; Inclusion Team</vt:lpstr>
      <vt:lpstr>Overview</vt:lpstr>
      <vt:lpstr>Metro Transit Efforts to Advance Equity</vt:lpstr>
      <vt:lpstr>11/17/20 Discussion – EAC interest in partnering with us on current efforts </vt:lpstr>
      <vt:lpstr>Equity &amp; Inclusion Team</vt:lpstr>
      <vt:lpstr>2021 Equity &amp; Inclusion Team</vt:lpstr>
      <vt:lpstr>Equity &amp; Inclusion Team Charter</vt:lpstr>
      <vt:lpstr>New Member Perspective</vt:lpstr>
      <vt:lpstr>Team Focus 2021</vt:lpstr>
      <vt:lpstr>2021</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 Transit Equity Update</dc:title>
  <dc:creator>Kandaras, Lesley</dc:creator>
  <cp:lastModifiedBy>Berres, Sarah</cp:lastModifiedBy>
  <cp:revision>103</cp:revision>
  <cp:lastPrinted>2020-10-13T17:32:31Z</cp:lastPrinted>
  <dcterms:created xsi:type="dcterms:W3CDTF">2020-10-13T16:47:44Z</dcterms:created>
  <dcterms:modified xsi:type="dcterms:W3CDTF">2021-04-16T03:00:30Z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0x010100472D27E73F9ED84DB4393CD837D47A7A</vt:lpwstr>
  </property>
</Properties>
</file>